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0400"/>
  <p:notesSz cx="6858000" cy="9144000"/>
  <p:embeddedFontLst>
    <p:embeddedFont>
      <p:font typeface="Roboto"/>
      <p:regular r:id="rId50"/>
      <p:bold r:id="rId51"/>
      <p:italic r:id="rId52"/>
      <p:boldItalic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Oswald-bold.fntdata"/><Relationship Id="rId10" Type="http://schemas.openxmlformats.org/officeDocument/2006/relationships/slide" Target="slides/slide5.xml"/><Relationship Id="rId54"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fcd7d2e39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1fcd7d2e39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f83f28d3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df83f28d3f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159d01bab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e159d01bab_0_1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159d01bab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e159d01bab_0_15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24e0576e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e24e0576e3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159d01bab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e159d01bab_0_14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159d01bab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e159d01bab_0_13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159d01bab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e159d01bab_0_2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fe21e755f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1fe21e755f_0_5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fe21e755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1fe21e755f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fcd7d2e3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1fcd7d2e39_0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fe21e755f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1fe21e755f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fe21e755f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1fe21e755f_0_4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0d17c6b6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20d17c6b6a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ece8b8248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dece8b8248_0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159d01ba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e159d01bab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159d01bab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e159d01bab_0_7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159d01bab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e159d01bab_0_8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159d01bab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e159d01bab_0_7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159d01bab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e159d01bab_0_8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159d01bab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e159d01bab_0_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fcd7d2e39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1fcd7d2e39_0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159d01bab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e159d01bab_0_4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159d01bab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e159d01bab_0_5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159d01ba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e159d01bab_0_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159d01bab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e159d01bab_0_1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159d01ba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e159d01bab_0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159d01bab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e159d01bab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0a61f601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20a61f601e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110f247d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e110f247d7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45c273b96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2e45c273b96_0_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45c273b96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e45c273b96_0_5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fcd7d2e3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1fcd7d2e39_0_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45c273b96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e45c273b96_0_2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45c273b96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e45c273b96_0_3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4574025e7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2e4574025e7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4574025e7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2e4574025e7_0_3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ece8b824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dece8b8248_0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fcd7d2e39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1fcd7d2e39_0_7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fcd7d2e39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21fcd7d2e39_0_9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fcd7d2e39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1fcd7d2e39_0_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fcd7d2e3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1fcd7d2e39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cd7d2e39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1fcd7d2e39_0_1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mailto:info@tknika.eus"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n8j9UcDsV2g" TargetMode="External"/><Relationship Id="rId4" Type="http://schemas.openxmlformats.org/officeDocument/2006/relationships/image" Target="../media/image20.jpg"/><Relationship Id="rId10" Type="http://schemas.openxmlformats.org/officeDocument/2006/relationships/image" Target="../media/image21.jpg"/><Relationship Id="rId9" Type="http://schemas.openxmlformats.org/officeDocument/2006/relationships/hyperlink" Target="http://www.youtube.com/watch?v=SJUoNRf6Ax8" TargetMode="External"/><Relationship Id="rId5" Type="http://schemas.openxmlformats.org/officeDocument/2006/relationships/hyperlink" Target="http://www.youtube.com/watch?v=B10k4fa4hPU" TargetMode="External"/><Relationship Id="rId6" Type="http://schemas.openxmlformats.org/officeDocument/2006/relationships/image" Target="../media/image15.jpg"/><Relationship Id="rId7" Type="http://schemas.openxmlformats.org/officeDocument/2006/relationships/hyperlink" Target="http://www.youtube.com/watch?v=Z6j3ZsqJMKg" TargetMode="External"/><Relationship Id="rId8"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file/d/1KD-9Go3aON3FVATHW4Jaf-1zIXK_xe8G/view?usp=drive_link" TargetMode="Externa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rive.google.com/file/d/1ovGK0z2S-LUxc3SBPgwYcenL2-jml64m/view?usp=drive_link" TargetMode="External"/><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hyperlink" Target="https://support.industry.siemens.com/cs/document/109802750/network-concept-for-discrete-manufacturing?dti=0&amp;lc=en-ES" TargetMode="External"/><Relationship Id="rId7" Type="http://schemas.openxmlformats.org/officeDocument/2006/relationships/image" Target="../media/image39.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hyperlink" Target="https://www.siemens.com/global/en/products/automation/topic-areas/industrial-cybersecurity/downloads.html" TargetMode="External"/><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rive.google.com/drive/folders/1ZALOaAid4KQQPuNygzWl21ROQQerAsXM" TargetMode="Externa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hyperlink" Target="https://drive.google.com/file/d/1GjEGf9hcUeyZuxOu5vw2O7mxd-EXQBwo/view?usp=drive_lin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cloudflare.com/es-es/learning/security/what-is-next-generation-firewall-ngfw/" TargetMode="External"/><Relationship Id="rId4" Type="http://schemas.openxmlformats.org/officeDocument/2006/relationships/hyperlink" Target="https://www.arubanetworks.com/es/faq/que-es-un-ngf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64.png"/><Relationship Id="rId6"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youtube.com/watch?v=aXz43mgQxGM&amp;list=PL19E8BE542D61D648" TargetMode="External"/><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hyperlink" Target="https://drive.google.com/drive/folders/1m6pft5pEgNfuDHxwNQmtiZLTCxtZuvmk" TargetMode="External"/><Relationship Id="rId7"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hyperlink" Target="https://drive.google.com/file/d/15UVFNWgA_rdBb2nDDxSugJrXQ1QcaDfO/view" TargetMode="External"/><Relationship Id="rId13" Type="http://schemas.openxmlformats.org/officeDocument/2006/relationships/image" Target="../media/image78.png"/><Relationship Id="rId12" Type="http://schemas.openxmlformats.org/officeDocument/2006/relationships/hyperlink" Target="https://drive.google.com/file/d/1KEXiaRcspUyQM4Eetc3UNXMzxYGx-Cj_/view"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rive.google.com/file/d/15UVFNWgA_rdBb2nDDxSugJrXQ1QcaDfO/view" TargetMode="External"/><Relationship Id="rId4" Type="http://schemas.openxmlformats.org/officeDocument/2006/relationships/image" Target="../media/image74.png"/><Relationship Id="rId9" Type="http://schemas.openxmlformats.org/officeDocument/2006/relationships/image" Target="../media/image72.png"/><Relationship Id="rId5" Type="http://schemas.openxmlformats.org/officeDocument/2006/relationships/image" Target="../media/image62.png"/><Relationship Id="rId6" Type="http://schemas.openxmlformats.org/officeDocument/2006/relationships/hyperlink" Target="https://drive.google.com/file/d/1T2i_oXRGa8KrztRVtNN-hS60STIIZuM-/view" TargetMode="External"/><Relationship Id="rId7" Type="http://schemas.openxmlformats.org/officeDocument/2006/relationships/image" Target="../media/image53.png"/><Relationship Id="rId8"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5.png"/><Relationship Id="rId4" Type="http://schemas.openxmlformats.org/officeDocument/2006/relationships/hyperlink" Target="https://drive.google.com/file/d/15UVFNWgA_rdBb2nDDxSugJrXQ1QcaDfO/view" TargetMode="External"/><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hyperlink" Target="https://thingsboard.tknika.eus/login" TargetMode="External"/><Relationship Id="rId6" Type="http://schemas.openxmlformats.org/officeDocument/2006/relationships/image" Target="../media/image71.png"/><Relationship Id="rId7"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3" name="Google Shape;73;p8"/>
          <p:cNvSpPr txBox="1"/>
          <p:nvPr>
            <p:ph idx="12" type="sldNum"/>
          </p:nvPr>
        </p:nvSpPr>
        <p:spPr>
          <a:xfrm>
            <a:off x="8739781" y="6232227"/>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4" name="Google Shape;74;p8"/>
          <p:cNvSpPr/>
          <p:nvPr/>
        </p:nvSpPr>
        <p:spPr>
          <a:xfrm>
            <a:off x="7391350" y="116632"/>
            <a:ext cx="1296000" cy="7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5" name="Google Shape;75;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6" name="Google Shape;76;p8"/>
          <p:cNvSpPr txBox="1"/>
          <p:nvPr>
            <p:ph idx="4294967295" type="title"/>
          </p:nvPr>
        </p:nvSpPr>
        <p:spPr>
          <a:xfrm>
            <a:off x="2770875" y="456062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909"/>
              <a:buFont typeface="Source Sans Pro"/>
              <a:buNone/>
            </a:pPr>
            <a:r>
              <a:rPr lang="es-ES"/>
              <a:t>3</a:t>
            </a:r>
            <a:r>
              <a:rPr lang="es-ES"/>
              <a:t>.- Conceptos </a:t>
            </a:r>
            <a:endParaRPr/>
          </a:p>
        </p:txBody>
      </p:sp>
      <p:sp>
        <p:nvSpPr>
          <p:cNvPr id="77" name="Google Shape;77;p8"/>
          <p:cNvSpPr txBox="1"/>
          <p:nvPr/>
        </p:nvSpPr>
        <p:spPr>
          <a:xfrm>
            <a:off x="408600" y="1487875"/>
            <a:ext cx="11445900" cy="892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SzPts val="1100"/>
              <a:buFont typeface="Arial"/>
              <a:buNone/>
            </a:pPr>
            <a:r>
              <a:rPr lang="es-ES" sz="5200">
                <a:solidFill>
                  <a:srgbClr val="000000"/>
                </a:solidFill>
              </a:rPr>
              <a:t>SEGMENTACIÓN DE REDES</a:t>
            </a:r>
            <a:endParaRPr b="1" sz="5000">
              <a:solidFill>
                <a:srgbClr val="000000"/>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67" name="Google Shape;167;p17"/>
          <p:cNvPicPr preferRelativeResize="0"/>
          <p:nvPr/>
        </p:nvPicPr>
        <p:blipFill>
          <a:blip r:embed="rId3">
            <a:alphaModFix/>
          </a:blip>
          <a:stretch>
            <a:fillRect/>
          </a:stretch>
        </p:blipFill>
        <p:spPr>
          <a:xfrm>
            <a:off x="1392175" y="1699775"/>
            <a:ext cx="8584076" cy="4659927"/>
          </a:xfrm>
          <a:prstGeom prst="rect">
            <a:avLst/>
          </a:prstGeom>
          <a:noFill/>
          <a:ln>
            <a:noFill/>
          </a:ln>
        </p:spPr>
      </p:pic>
      <p:sp>
        <p:nvSpPr>
          <p:cNvPr id="168" name="Google Shape;168;p17"/>
          <p:cNvSpPr txBox="1"/>
          <p:nvPr/>
        </p:nvSpPr>
        <p:spPr>
          <a:xfrm>
            <a:off x="318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169" name="Google Shape;169;p17"/>
          <p:cNvSpPr txBox="1"/>
          <p:nvPr/>
        </p:nvSpPr>
        <p:spPr>
          <a:xfrm>
            <a:off x="9447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170" name="Google Shape;170;p17"/>
          <p:cNvSpPr txBox="1"/>
          <p:nvPr/>
        </p:nvSpPr>
        <p:spPr>
          <a:xfrm>
            <a:off x="9447150" y="1758000"/>
            <a:ext cx="21336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
        <p:nvSpPr>
          <p:cNvPr id="171" name="Google Shape;171;p17"/>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descr="En este video vamos a ver qué son las VLAN s (Virtual LANs), para qué se utilizan, así como las ventajas o inconvenientes de utilizar o no esta tecnología.&#10;&#10;Esta tecnología es muy importante en las redes Ethernet de hoy en día, tanto es así, que resulta casi imposible encontrar una red empresarial, por pequeña que sea, que no haya implementado ya VLANs para poder separar sus distintas redes de una forma segura, escalable y con muchas ventajas que vamos a ir aprendiendo.&#10;&#10;Para saber más sobre VLANs, te recomiendo el siguiente video:&#10;▶️ VLANs - Explicación Puertos Trunk / Enlaces Troncales - 802.1Q&#10;https://youtu.be/rsaAiaAKCsc&#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VLAN #Cisco #CCNA #Redes #switch #Router #Networking #VLANs" id="177" name="Google Shape;177;p18" title="VLANs  ¿Qué son? ¿Para qué se utilizan? - Explicación animada, rápida y fácil - VLAN (virtual LAN)">
            <a:hlinkClick r:id="rId3"/>
          </p:cNvPr>
          <p:cNvPicPr preferRelativeResize="0"/>
          <p:nvPr/>
        </p:nvPicPr>
        <p:blipFill>
          <a:blip r:embed="rId4">
            <a:alphaModFix/>
          </a:blip>
          <a:stretch>
            <a:fillRect/>
          </a:stretch>
        </p:blipFill>
        <p:spPr>
          <a:xfrm>
            <a:off x="1256025" y="2211963"/>
            <a:ext cx="3048000" cy="1714500"/>
          </a:xfrm>
          <a:prstGeom prst="rect">
            <a:avLst/>
          </a:prstGeom>
          <a:noFill/>
          <a:ln>
            <a:noFill/>
          </a:ln>
        </p:spPr>
      </p:pic>
      <p:pic>
        <p:nvPicPr>
          <p:cNvPr descr="Hoy en día es habitual el uso de Switches y Routers dentro de las redes para ofrecer conectividad entre equipos de una misma sede y con equipos en otras redes, como podría ser Internet o sedes remotas.&#10;&#10;Desde hace años, además de poder escoger entre un Switch y un Router, cuyas diferencias y usos suelen ser más evidentes, también tenemos en el mercado Switches de Capa 3 que pueden realizar funciones de ambos, pero con ciertos matices importantes.&#10;&#10;En este vídeo vas a entender las diferencias más importantes entre un Switch de Capa 2, un Switch de Capa 3 y un Router.&#10;&#10;Veremos cuales son sus puntos fuertes y puntos débiles, así como en qué tipo de red o entorno será más adecuado uno u otro.&#10;&#10;También veremos qué es un Switch de Capa 3 Lite o Capa 2+&#10;&#10;¡Espero que te guste y te resulte de interés!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10; #switch #Router #switchCapa3 #Cisco #CCNA #Redes #VLAN #Networking #VLANs" id="178" name="Google Shape;178;p18" title="Diferencias entre un Switch de Capa 2, un Switch de Capa 3 y un Router">
            <a:hlinkClick r:id="rId5"/>
          </p:cNvPr>
          <p:cNvPicPr preferRelativeResize="0"/>
          <p:nvPr/>
        </p:nvPicPr>
        <p:blipFill>
          <a:blip r:embed="rId6">
            <a:alphaModFix/>
          </a:blip>
          <a:stretch>
            <a:fillRect/>
          </a:stretch>
        </p:blipFill>
        <p:spPr>
          <a:xfrm>
            <a:off x="6472825" y="2174825"/>
            <a:ext cx="3048000" cy="1714500"/>
          </a:xfrm>
          <a:prstGeom prst="rect">
            <a:avLst/>
          </a:prstGeom>
          <a:noFill/>
          <a:ln>
            <a:noFill/>
          </a:ln>
        </p:spPr>
      </p:pic>
      <p:pic>
        <p:nvPicPr>
          <p:cNvPr descr="¿Sabías que segmentar una red es la medida de mitigación de riesgo de ciberseguridad más importante hoy en día?&#10;¿Y cómo se puede segmentar una red? &#10;¿En qué medida se protege una red al segmentarla?&#10;¿Qué es una Access Control List o ACL? ¿Y una regla de Firewall?&#10;¿Para qué sirven los NGFW o Next Generation Firewall?&#10;Estas dudas y otras, las vamos a resolver en este video de una manera amena y clara, para que puedas seguir aprendiendo sobre redes y ciberseguridad.&#10;&#10;¡Espero que te guste y te resulte de interés!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10;&#10;#Ciberseguridad #Segmentacion #Firewall #Cisco #NGFW #IPS #IDS #CCNA #Redes #VLAN #Trunk #Switch #Cisco #Networking #RedesIP #TCPIP #IP  #802.1Q" id="179" name="Google Shape;179;p18" title="¿SEGMENTACIÓN de redes? Firewalls, Routers, VLANs, NGFW, ACL, IPS, IDS y más! Aprende CIBERSEGURIDAD">
            <a:hlinkClick r:id="rId7"/>
          </p:cNvPr>
          <p:cNvPicPr preferRelativeResize="0"/>
          <p:nvPr/>
        </p:nvPicPr>
        <p:blipFill>
          <a:blip r:embed="rId8">
            <a:alphaModFix/>
          </a:blip>
          <a:stretch>
            <a:fillRect/>
          </a:stretch>
        </p:blipFill>
        <p:spPr>
          <a:xfrm>
            <a:off x="6562650" y="4286250"/>
            <a:ext cx="3048000" cy="1714500"/>
          </a:xfrm>
          <a:prstGeom prst="rect">
            <a:avLst/>
          </a:prstGeom>
          <a:noFill/>
          <a:ln>
            <a:noFill/>
          </a:ln>
        </p:spPr>
      </p:pic>
      <p:pic>
        <p:nvPicPr>
          <p:cNvPr descr="🚀 Descubre las técnicas más efectivas para capturar tráfico de red en mi último video. Te revelo un método exclusivo que ¡captura TODO! No te pierdas mi análisis detallado y aprendizajes basados en años de experiencia profesional en redes y ciberseguridad. &#10;&#10;▬▬▬▬▬▬▬▬▬▬▬▬▬▬▬&#10;&#10;Si te gusta la manera que tengo de enseñar... ¡Invirte en tu futuro!: 🚀🔝&#10;&#10;🎓  Cada uno de mis cursos te llevará a un nivel superior 🎓&#10;&#10;📢 ---- CURSOS DE FUNDAMENTOS DE NETWORKING Y DIRECCIONAMIENTO IP ------📢&#10;🔥 Accede ya a estos BEST SELLERS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ON314&#10;&#10;🖧 ▶️🔍🥈 Curso Completo de Direccionamiento IP y Subnetting - CCNA ---&#10;https://www.udemy.com/course/cisco-curso-de-direccionamiento-ip-y-subnetting-ccna/?couponCode=OFERTON314&#10;&#10;🏁---- 🌐 CURSO WIRESHARK para Todos - REDES &amp; CYBERSEGURIDAD 🌐 ----🏁&#10;https://www.udemy.com/course/wireshark_para_todos/?couponCode=OFERTON314&#10;&#10;🎥 ---- 🌐🏆🔝CURSO COMPLETO ANALISTA WIRESHARK - REDES &amp; CYBERSEGURIDAD 🔝🌐🏆----🎥&#10;https://www.redesciber.com/courses/wireshark?coupon=EARLYaccessYOUTUBE&amp;utm_source=youtube&amp;utm_medium=social&amp;utm_campaign=dsc1&amp;utm_term=difswitches&#10;&#10;💥🎉🏷️DESCUENTO !! Cursos rebajados utilizando los enlaces de arriba 👆&#10;&#10;Garantía de devolución de 30 días! Sin necesidad de dar explicaciones! (aunque estoy seguro de que no vas a querer parar hasta completar el curso!! 😜)&#10;&#10;▬▬▬▬▬▬▬▬▬▬▬▬▬▬▬" id="180" name="Google Shape;180;p18" title="¿Donde Capturo el Tráfico de Red?  - SPAN vs TAP -">
            <a:hlinkClick r:id="rId9"/>
          </p:cNvPr>
          <p:cNvPicPr preferRelativeResize="0"/>
          <p:nvPr/>
        </p:nvPicPr>
        <p:blipFill>
          <a:blip r:embed="rId10">
            <a:alphaModFix/>
          </a:blip>
          <a:stretch>
            <a:fillRect/>
          </a:stretch>
        </p:blipFill>
        <p:spPr>
          <a:xfrm>
            <a:off x="1377325" y="4207125"/>
            <a:ext cx="2926688" cy="1646262"/>
          </a:xfrm>
          <a:prstGeom prst="rect">
            <a:avLst/>
          </a:prstGeom>
          <a:noFill/>
          <a:ln>
            <a:noFill/>
          </a:ln>
        </p:spPr>
      </p:pic>
      <p:sp>
        <p:nvSpPr>
          <p:cNvPr id="181" name="Google Shape;181;p18"/>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187" name="Google Shape;187;p19"/>
          <p:cNvSpPr txBox="1"/>
          <p:nvPr/>
        </p:nvSpPr>
        <p:spPr>
          <a:xfrm>
            <a:off x="5741575" y="1277950"/>
            <a:ext cx="548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MODELO OSI </a:t>
            </a:r>
            <a:r>
              <a:rPr b="1" i="1" lang="es-ES" sz="1750" u="none" cap="none" strike="noStrike">
                <a:solidFill>
                  <a:srgbClr val="202122"/>
                </a:solidFill>
                <a:highlight>
                  <a:srgbClr val="FFFFFF"/>
                </a:highlight>
                <a:latin typeface="Arial"/>
                <a:ea typeface="Arial"/>
                <a:cs typeface="Arial"/>
                <a:sym typeface="Arial"/>
              </a:rPr>
              <a:t>O</a:t>
            </a:r>
            <a:r>
              <a:rPr b="0" i="1" lang="es-ES" sz="1750" u="none" cap="none" strike="noStrike">
                <a:solidFill>
                  <a:srgbClr val="202122"/>
                </a:solidFill>
                <a:highlight>
                  <a:srgbClr val="FFFFFF"/>
                </a:highlight>
                <a:latin typeface="Arial"/>
                <a:ea typeface="Arial"/>
                <a:cs typeface="Arial"/>
                <a:sym typeface="Arial"/>
              </a:rPr>
              <a:t>pen </a:t>
            </a:r>
            <a:r>
              <a:rPr b="1" i="1" lang="es-ES" sz="1750" u="none" cap="none" strike="noStrike">
                <a:solidFill>
                  <a:srgbClr val="202122"/>
                </a:solidFill>
                <a:highlight>
                  <a:srgbClr val="FFFFFF"/>
                </a:highlight>
                <a:latin typeface="Arial"/>
                <a:ea typeface="Arial"/>
                <a:cs typeface="Arial"/>
                <a:sym typeface="Arial"/>
              </a:rPr>
              <a:t>S</a:t>
            </a:r>
            <a:r>
              <a:rPr b="0" i="1" lang="es-ES" sz="1750" u="none" cap="none" strike="noStrike">
                <a:solidFill>
                  <a:srgbClr val="202122"/>
                </a:solidFill>
                <a:highlight>
                  <a:srgbClr val="FFFFFF"/>
                </a:highlight>
                <a:latin typeface="Arial"/>
                <a:ea typeface="Arial"/>
                <a:cs typeface="Arial"/>
                <a:sym typeface="Arial"/>
              </a:rPr>
              <a:t>ystems </a:t>
            </a:r>
            <a:r>
              <a:rPr b="1" i="1" lang="es-ES" sz="1750" u="none" cap="none" strike="noStrike">
                <a:solidFill>
                  <a:srgbClr val="202122"/>
                </a:solidFill>
                <a:highlight>
                  <a:srgbClr val="FFFFFF"/>
                </a:highlight>
                <a:latin typeface="Arial"/>
                <a:ea typeface="Arial"/>
                <a:cs typeface="Arial"/>
                <a:sym typeface="Arial"/>
              </a:rPr>
              <a:t>I</a:t>
            </a:r>
            <a:r>
              <a:rPr b="0" i="1" lang="es-ES" sz="1750" u="none" cap="none" strike="noStrike">
                <a:solidFill>
                  <a:srgbClr val="202122"/>
                </a:solidFill>
                <a:highlight>
                  <a:srgbClr val="FFFFFF"/>
                </a:highlight>
                <a:latin typeface="Arial"/>
                <a:ea typeface="Arial"/>
                <a:cs typeface="Arial"/>
                <a:sym typeface="Arial"/>
              </a:rPr>
              <a:t>nterconnection</a:t>
            </a:r>
            <a:endParaRPr b="0" i="0" sz="2100" u="none" cap="none" strike="noStrike">
              <a:solidFill>
                <a:srgbClr val="000000"/>
              </a:solidFill>
              <a:latin typeface="Arial"/>
              <a:ea typeface="Arial"/>
              <a:cs typeface="Arial"/>
              <a:sym typeface="Arial"/>
            </a:endParaRPr>
          </a:p>
        </p:txBody>
      </p:sp>
      <p:pic>
        <p:nvPicPr>
          <p:cNvPr id="188" name="Google Shape;188;p19"/>
          <p:cNvPicPr preferRelativeResize="0"/>
          <p:nvPr/>
        </p:nvPicPr>
        <p:blipFill rotWithShape="1">
          <a:blip r:embed="rId3">
            <a:alphaModFix/>
          </a:blip>
          <a:srcRect b="0" l="0" r="0" t="0"/>
          <a:stretch/>
        </p:blipFill>
        <p:spPr>
          <a:xfrm>
            <a:off x="495300" y="1527250"/>
            <a:ext cx="3861326" cy="4883400"/>
          </a:xfrm>
          <a:prstGeom prst="rect">
            <a:avLst/>
          </a:prstGeom>
          <a:noFill/>
          <a:ln>
            <a:noFill/>
          </a:ln>
        </p:spPr>
      </p:pic>
      <p:pic>
        <p:nvPicPr>
          <p:cNvPr id="189" name="Google Shape;189;p19"/>
          <p:cNvPicPr preferRelativeResize="0"/>
          <p:nvPr/>
        </p:nvPicPr>
        <p:blipFill rotWithShape="1">
          <a:blip r:embed="rId4">
            <a:alphaModFix/>
          </a:blip>
          <a:srcRect b="0" l="0" r="0" t="0"/>
          <a:stretch/>
        </p:blipFill>
        <p:spPr>
          <a:xfrm>
            <a:off x="5088726" y="1832050"/>
            <a:ext cx="5902045" cy="4333254"/>
          </a:xfrm>
          <a:prstGeom prst="rect">
            <a:avLst/>
          </a:prstGeom>
          <a:noFill/>
          <a:ln>
            <a:noFill/>
          </a:ln>
        </p:spPr>
      </p:pic>
      <p:sp>
        <p:nvSpPr>
          <p:cNvPr id="190" name="Google Shape;190;p19"/>
          <p:cNvSpPr txBox="1"/>
          <p:nvPr>
            <p:ph type="title"/>
          </p:nvPr>
        </p:nvSpPr>
        <p:spPr>
          <a:xfrm>
            <a:off x="806625" y="822750"/>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196" name="Google Shape;196;p20"/>
          <p:cNvPicPr preferRelativeResize="0"/>
          <p:nvPr/>
        </p:nvPicPr>
        <p:blipFill>
          <a:blip r:embed="rId3">
            <a:alphaModFix/>
          </a:blip>
          <a:stretch>
            <a:fillRect/>
          </a:stretch>
        </p:blipFill>
        <p:spPr>
          <a:xfrm>
            <a:off x="1843425" y="1429350"/>
            <a:ext cx="8382105" cy="5064876"/>
          </a:xfrm>
          <a:prstGeom prst="rect">
            <a:avLst/>
          </a:prstGeom>
          <a:noFill/>
          <a:ln>
            <a:noFill/>
          </a:ln>
        </p:spPr>
      </p:pic>
      <p:sp>
        <p:nvSpPr>
          <p:cNvPr id="197" name="Google Shape;197;p20"/>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203" name="Google Shape;203;p21"/>
          <p:cNvPicPr preferRelativeResize="0"/>
          <p:nvPr/>
        </p:nvPicPr>
        <p:blipFill>
          <a:blip r:embed="rId3">
            <a:alphaModFix/>
          </a:blip>
          <a:stretch>
            <a:fillRect/>
          </a:stretch>
        </p:blipFill>
        <p:spPr>
          <a:xfrm>
            <a:off x="3467725" y="1488325"/>
            <a:ext cx="5256559" cy="5064875"/>
          </a:xfrm>
          <a:prstGeom prst="rect">
            <a:avLst/>
          </a:prstGeom>
          <a:noFill/>
          <a:ln>
            <a:noFill/>
          </a:ln>
        </p:spPr>
      </p:pic>
      <p:sp>
        <p:nvSpPr>
          <p:cNvPr id="204" name="Google Shape;204;p21"/>
          <p:cNvSpPr txBox="1"/>
          <p:nvPr>
            <p:ph type="title"/>
          </p:nvPr>
        </p:nvSpPr>
        <p:spPr>
          <a:xfrm>
            <a:off x="858950" y="74422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210" name="Google Shape;210;p22"/>
          <p:cNvPicPr preferRelativeResize="0"/>
          <p:nvPr/>
        </p:nvPicPr>
        <p:blipFill>
          <a:blip r:embed="rId3">
            <a:alphaModFix/>
          </a:blip>
          <a:stretch>
            <a:fillRect/>
          </a:stretch>
        </p:blipFill>
        <p:spPr>
          <a:xfrm>
            <a:off x="1466650" y="1911900"/>
            <a:ext cx="8743950" cy="3838575"/>
          </a:xfrm>
          <a:prstGeom prst="rect">
            <a:avLst/>
          </a:prstGeom>
          <a:noFill/>
          <a:ln>
            <a:noFill/>
          </a:ln>
        </p:spPr>
      </p:pic>
      <p:sp>
        <p:nvSpPr>
          <p:cNvPr id="211" name="Google Shape;211;p22"/>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217" name="Google Shape;217;p23"/>
          <p:cNvPicPr preferRelativeResize="0"/>
          <p:nvPr/>
        </p:nvPicPr>
        <p:blipFill>
          <a:blip r:embed="rId3">
            <a:alphaModFix/>
          </a:blip>
          <a:stretch>
            <a:fillRect/>
          </a:stretch>
        </p:blipFill>
        <p:spPr>
          <a:xfrm>
            <a:off x="1789225" y="1699775"/>
            <a:ext cx="7696663" cy="4853425"/>
          </a:xfrm>
          <a:prstGeom prst="rect">
            <a:avLst/>
          </a:prstGeom>
          <a:noFill/>
          <a:ln>
            <a:noFill/>
          </a:ln>
        </p:spPr>
      </p:pic>
      <p:sp>
        <p:nvSpPr>
          <p:cNvPr id="218" name="Google Shape;218;p23"/>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224" name="Google Shape;224;p24"/>
          <p:cNvPicPr preferRelativeResize="0"/>
          <p:nvPr/>
        </p:nvPicPr>
        <p:blipFill>
          <a:blip r:embed="rId3">
            <a:alphaModFix/>
          </a:blip>
          <a:stretch>
            <a:fillRect/>
          </a:stretch>
        </p:blipFill>
        <p:spPr>
          <a:xfrm>
            <a:off x="200175" y="2270350"/>
            <a:ext cx="8267700" cy="3905250"/>
          </a:xfrm>
          <a:prstGeom prst="rect">
            <a:avLst/>
          </a:prstGeom>
          <a:noFill/>
          <a:ln>
            <a:noFill/>
          </a:ln>
        </p:spPr>
      </p:pic>
      <p:pic>
        <p:nvPicPr>
          <p:cNvPr id="225" name="Google Shape;225;p24"/>
          <p:cNvPicPr preferRelativeResize="0"/>
          <p:nvPr/>
        </p:nvPicPr>
        <p:blipFill>
          <a:blip r:embed="rId4">
            <a:alphaModFix/>
          </a:blip>
          <a:stretch>
            <a:fillRect/>
          </a:stretch>
        </p:blipFill>
        <p:spPr>
          <a:xfrm>
            <a:off x="2882375" y="2270350"/>
            <a:ext cx="1666875" cy="666750"/>
          </a:xfrm>
          <a:prstGeom prst="rect">
            <a:avLst/>
          </a:prstGeom>
          <a:noFill/>
          <a:ln>
            <a:noFill/>
          </a:ln>
        </p:spPr>
      </p:pic>
      <p:pic>
        <p:nvPicPr>
          <p:cNvPr id="226" name="Google Shape;226;p24"/>
          <p:cNvPicPr preferRelativeResize="0"/>
          <p:nvPr/>
        </p:nvPicPr>
        <p:blipFill>
          <a:blip r:embed="rId5">
            <a:alphaModFix/>
          </a:blip>
          <a:stretch>
            <a:fillRect/>
          </a:stretch>
        </p:blipFill>
        <p:spPr>
          <a:xfrm>
            <a:off x="4900975" y="1699775"/>
            <a:ext cx="7045574" cy="1729225"/>
          </a:xfrm>
          <a:prstGeom prst="rect">
            <a:avLst/>
          </a:prstGeom>
          <a:noFill/>
          <a:ln>
            <a:noFill/>
          </a:ln>
        </p:spPr>
      </p:pic>
      <p:sp>
        <p:nvSpPr>
          <p:cNvPr id="227" name="Google Shape;227;p24"/>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3" name="Google Shape;233;p25"/>
          <p:cNvSpPr txBox="1"/>
          <p:nvPr/>
        </p:nvSpPr>
        <p:spPr>
          <a:xfrm>
            <a:off x="6554500" y="1626575"/>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Definiendo Zonas y Conductos</a:t>
            </a:r>
            <a:endParaRPr/>
          </a:p>
        </p:txBody>
      </p:sp>
      <p:pic>
        <p:nvPicPr>
          <p:cNvPr id="234" name="Google Shape;234;p25">
            <a:hlinkClick r:id="rId3"/>
          </p:cNvPr>
          <p:cNvPicPr preferRelativeResize="0"/>
          <p:nvPr/>
        </p:nvPicPr>
        <p:blipFill>
          <a:blip r:embed="rId4">
            <a:alphaModFix/>
          </a:blip>
          <a:stretch>
            <a:fillRect/>
          </a:stretch>
        </p:blipFill>
        <p:spPr>
          <a:xfrm>
            <a:off x="905675" y="1793400"/>
            <a:ext cx="3552825" cy="4610100"/>
          </a:xfrm>
          <a:prstGeom prst="rect">
            <a:avLst/>
          </a:prstGeom>
          <a:noFill/>
          <a:ln>
            <a:noFill/>
          </a:ln>
        </p:spPr>
      </p:pic>
      <p:sp>
        <p:nvSpPr>
          <p:cNvPr id="235" name="Google Shape;235;p25"/>
          <p:cNvSpPr txBox="1"/>
          <p:nvPr/>
        </p:nvSpPr>
        <p:spPr>
          <a:xfrm>
            <a:off x="5790825" y="1918950"/>
            <a:ext cx="4429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latin typeface="Source Sans Pro"/>
                <a:ea typeface="Source Sans Pro"/>
                <a:cs typeface="Source Sans Pro"/>
                <a:sym typeface="Source Sans Pro"/>
              </a:rPr>
              <a:t>ZONAS</a:t>
            </a:r>
            <a:endParaRPr b="1" sz="1800">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Durante la creación de un programa de Ciberseguridad, el concepto de “zonas” constituye uno de los recursos más importantes y su definición es uno de los aspectos fundamentales para el éxito de este proceso.</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36" name="Google Shape;236;p25"/>
          <p:cNvSpPr txBox="1"/>
          <p:nvPr/>
        </p:nvSpPr>
        <p:spPr>
          <a:xfrm>
            <a:off x="5555425" y="3396450"/>
            <a:ext cx="5057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Source Sans Pro"/>
                <a:ea typeface="Source Sans Pro"/>
                <a:cs typeface="Source Sans Pro"/>
                <a:sym typeface="Source Sans Pro"/>
              </a:rPr>
              <a:t>Cada zona posee un conjunto de  características y requisitos de seguridad que constituyen sus atributos: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Políticas de seguridad y niveles de seguridad</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Inventario de activos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Requisitos de acceso y controles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Amenazas y vulnerabilidades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Consecuencias de una brecha de seguridad</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Tecnología autorizada</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Proceso de gestión de cambios.</a:t>
            </a:r>
            <a:endParaRPr>
              <a:latin typeface="Source Sans Pro"/>
              <a:ea typeface="Source Sans Pro"/>
              <a:cs typeface="Source Sans Pro"/>
              <a:sym typeface="Source Sans Pro"/>
            </a:endParaRPr>
          </a:p>
        </p:txBody>
      </p:sp>
      <p:sp>
        <p:nvSpPr>
          <p:cNvPr id="237" name="Google Shape;237;p25"/>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3" name="Google Shape;243;p26"/>
          <p:cNvSpPr txBox="1"/>
          <p:nvPr/>
        </p:nvSpPr>
        <p:spPr>
          <a:xfrm>
            <a:off x="6196075" y="1699775"/>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Definiendo Zonas y Conductos</a:t>
            </a:r>
            <a:endParaRPr/>
          </a:p>
        </p:txBody>
      </p:sp>
      <p:sp>
        <p:nvSpPr>
          <p:cNvPr id="244" name="Google Shape;244;p26"/>
          <p:cNvSpPr txBox="1"/>
          <p:nvPr/>
        </p:nvSpPr>
        <p:spPr>
          <a:xfrm>
            <a:off x="5743775" y="2687925"/>
            <a:ext cx="5952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latin typeface="Source Sans Pro"/>
                <a:ea typeface="Source Sans Pro"/>
                <a:cs typeface="Source Sans Pro"/>
                <a:sym typeface="Source Sans Pro"/>
              </a:rPr>
              <a:t>Cada zona definida debe contener un documento que describa sus requisitos de seguridad y </a:t>
            </a:r>
            <a:r>
              <a:rPr lang="es-ES">
                <a:latin typeface="Source Sans Pro"/>
                <a:ea typeface="Source Sans Pro"/>
                <a:cs typeface="Source Sans Pro"/>
                <a:sym typeface="Source Sans Pro"/>
              </a:rPr>
              <a:t>cómo</a:t>
            </a:r>
            <a:r>
              <a:rPr lang="es-ES">
                <a:latin typeface="Source Sans Pro"/>
                <a:ea typeface="Source Sans Pro"/>
                <a:cs typeface="Source Sans Pro"/>
                <a:sym typeface="Source Sans Pro"/>
              </a:rPr>
              <a:t> asegurar que los niveles de riesgos tolerables son alcanzados. Este documento debe incluir, entre otros, el alcance de la zona, su nivel de seguridad, la estructura organizacional a la cual pertenece y sus responsabilidades, los riesgos asociados a la zona, la estrategia de seguridad adoptada, los tipos de actividades que son permitidas dentro de ella etc. Toda esta información debe estar documentada para cada zona ya que sirve como guía para la construcción y el mantenimiento de los activos contenidos en ella</a:t>
            </a:r>
            <a:r>
              <a:rPr lang="es-ES"/>
              <a:t>.</a:t>
            </a:r>
            <a:endParaRPr/>
          </a:p>
        </p:txBody>
      </p:sp>
      <p:pic>
        <p:nvPicPr>
          <p:cNvPr id="245" name="Google Shape;245;p26"/>
          <p:cNvPicPr preferRelativeResize="0"/>
          <p:nvPr/>
        </p:nvPicPr>
        <p:blipFill>
          <a:blip r:embed="rId3">
            <a:alphaModFix/>
          </a:blip>
          <a:stretch>
            <a:fillRect/>
          </a:stretch>
        </p:blipFill>
        <p:spPr>
          <a:xfrm>
            <a:off x="533450" y="2331175"/>
            <a:ext cx="4882025" cy="3695100"/>
          </a:xfrm>
          <a:prstGeom prst="rect">
            <a:avLst/>
          </a:prstGeom>
          <a:noFill/>
          <a:ln>
            <a:noFill/>
          </a:ln>
        </p:spPr>
      </p:pic>
      <p:sp>
        <p:nvSpPr>
          <p:cNvPr id="246" name="Google Shape;246;p26"/>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 name="Google Shape;83;p9"/>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a:t>
            </a:r>
            <a:r>
              <a:rPr lang="es-ES"/>
              <a:t>- Segmentación de redes - Conceptos</a:t>
            </a:r>
            <a:endParaRPr/>
          </a:p>
        </p:txBody>
      </p:sp>
      <p:sp>
        <p:nvSpPr>
          <p:cNvPr id="84" name="Google Shape;84;p9"/>
          <p:cNvSpPr txBox="1"/>
          <p:nvPr/>
        </p:nvSpPr>
        <p:spPr>
          <a:xfrm>
            <a:off x="176900" y="2401100"/>
            <a:ext cx="120135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3.1 Conceptos básicos. IP, Mask, GW,  Hub, Switch, Router, FW, LAN, WAN, VLAN…</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3.2 Prácticas con redes . Packet Tracer.</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3.3 Segmentación de redes.</a:t>
            </a:r>
            <a:r>
              <a:rPr lang="es-ES" sz="2600">
                <a:solidFill>
                  <a:srgbClr val="727272"/>
                </a:solidFill>
                <a:highlight>
                  <a:srgbClr val="FFFFFF"/>
                </a:highlight>
                <a:latin typeface="Source Sans Pro"/>
                <a:ea typeface="Source Sans Pro"/>
                <a:cs typeface="Source Sans Pro"/>
                <a:sym typeface="Source Sans Pro"/>
              </a:rPr>
              <a:t>Qué es y para qué </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3.4 Subredes.</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3.5 VLAN</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3.6 Definiendo Zonas y Conductos</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3.7</a:t>
            </a:r>
            <a:r>
              <a:rPr b="1" lang="es-ES" sz="2600">
                <a:solidFill>
                  <a:srgbClr val="727272"/>
                </a:solidFill>
                <a:highlight>
                  <a:srgbClr val="FFFFFF"/>
                </a:highlight>
                <a:latin typeface="Source Sans Pro"/>
                <a:ea typeface="Source Sans Pro"/>
                <a:cs typeface="Source Sans Pro"/>
                <a:sym typeface="Source Sans Pro"/>
              </a:rPr>
              <a:t> Segmentación con FW</a:t>
            </a:r>
            <a:endParaRPr b="1"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3.8 Normativa</a:t>
            </a:r>
            <a:endParaRPr sz="2600">
              <a:solidFill>
                <a:srgbClr val="727272"/>
              </a:solidFill>
              <a:highlight>
                <a:srgbClr val="FFFFFF"/>
              </a:highlight>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52" name="Google Shape;252;p27"/>
          <p:cNvSpPr txBox="1"/>
          <p:nvPr/>
        </p:nvSpPr>
        <p:spPr>
          <a:xfrm>
            <a:off x="6363325" y="1805775"/>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Definiendo Zonas y Conductos</a:t>
            </a:r>
            <a:endParaRPr/>
          </a:p>
        </p:txBody>
      </p:sp>
      <p:sp>
        <p:nvSpPr>
          <p:cNvPr id="253" name="Google Shape;253;p27"/>
          <p:cNvSpPr txBox="1"/>
          <p:nvPr/>
        </p:nvSpPr>
        <p:spPr>
          <a:xfrm>
            <a:off x="1318250" y="2811350"/>
            <a:ext cx="400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latin typeface="Source Sans Pro"/>
                <a:ea typeface="Source Sans Pro"/>
                <a:cs typeface="Source Sans Pro"/>
                <a:sym typeface="Source Sans Pro"/>
              </a:rPr>
              <a:t>Conductos </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b="1" sz="1800">
              <a:latin typeface="Source Sans Pro"/>
              <a:ea typeface="Source Sans Pro"/>
              <a:cs typeface="Source Sans Pro"/>
              <a:sym typeface="Source Sans Pro"/>
            </a:endParaRPr>
          </a:p>
          <a:p>
            <a:pPr indent="0" lvl="0" marL="0" rtl="0" algn="just">
              <a:spcBef>
                <a:spcPts val="0"/>
              </a:spcBef>
              <a:spcAft>
                <a:spcPts val="0"/>
              </a:spcAft>
              <a:buNone/>
            </a:pPr>
            <a:r>
              <a:rPr lang="es-ES">
                <a:latin typeface="Source Sans Pro"/>
                <a:ea typeface="Source Sans Pro"/>
                <a:cs typeface="Source Sans Pro"/>
                <a:sym typeface="Source Sans Pro"/>
              </a:rPr>
              <a:t>Los “conductos” son zonas particulares que se aplican a procesos de comunicación específicos proporcionando funciones de seguridad que permiten a dos zonas comunicarse de manera segura. Toda comunicación entre diferentes zonas ha de realizarse a través de un conducto.</a:t>
            </a:r>
            <a:endParaRPr>
              <a:latin typeface="Source Sans Pro"/>
              <a:ea typeface="Source Sans Pro"/>
              <a:cs typeface="Source Sans Pro"/>
              <a:sym typeface="Source Sans Pro"/>
            </a:endParaRPr>
          </a:p>
        </p:txBody>
      </p:sp>
      <p:sp>
        <p:nvSpPr>
          <p:cNvPr id="254" name="Google Shape;254;p27"/>
          <p:cNvSpPr txBox="1"/>
          <p:nvPr/>
        </p:nvSpPr>
        <p:spPr>
          <a:xfrm>
            <a:off x="5743825" y="2657438"/>
            <a:ext cx="43200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latin typeface="Source Sans Pro"/>
                <a:ea typeface="Source Sans Pro"/>
                <a:cs typeface="Source Sans Pro"/>
                <a:sym typeface="Source Sans Pro"/>
              </a:rPr>
              <a:t>Al igual que una zona, los conductos constituyen una agrupación lógica y/o física de activos (activos de comunicación en este caso). Un “conducto de seguridad” protege la seguridad de los canales que éste contiene, de la misma manera que un conducto físico protege los cables de daños físicos.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Los conductos pueden ser pensados como los “tubos” que unen diferentes zonas o bien que son utilizados para unir componentes dentro de una misma zona.</a:t>
            </a:r>
            <a:endParaRPr>
              <a:latin typeface="Source Sans Pro"/>
              <a:ea typeface="Source Sans Pro"/>
              <a:cs typeface="Source Sans Pro"/>
              <a:sym typeface="Source Sans Pro"/>
            </a:endParaRPr>
          </a:p>
        </p:txBody>
      </p:sp>
      <p:sp>
        <p:nvSpPr>
          <p:cNvPr id="255" name="Google Shape;255;p27"/>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61" name="Google Shape;261;p28"/>
          <p:cNvPicPr preferRelativeResize="0"/>
          <p:nvPr/>
        </p:nvPicPr>
        <p:blipFill>
          <a:blip r:embed="rId3">
            <a:alphaModFix/>
          </a:blip>
          <a:stretch>
            <a:fillRect/>
          </a:stretch>
        </p:blipFill>
        <p:spPr>
          <a:xfrm>
            <a:off x="7493325" y="1808875"/>
            <a:ext cx="3612575" cy="4605526"/>
          </a:xfrm>
          <a:prstGeom prst="rect">
            <a:avLst/>
          </a:prstGeom>
          <a:noFill/>
          <a:ln>
            <a:noFill/>
          </a:ln>
        </p:spPr>
      </p:pic>
      <p:sp>
        <p:nvSpPr>
          <p:cNvPr id="262" name="Google Shape;262;p28"/>
          <p:cNvSpPr txBox="1"/>
          <p:nvPr/>
        </p:nvSpPr>
        <p:spPr>
          <a:xfrm>
            <a:off x="793525" y="2413500"/>
            <a:ext cx="6602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Los siguientes atributos deben ser documentados para cada</a:t>
            </a:r>
            <a:endParaRPr/>
          </a:p>
          <a:p>
            <a:pPr indent="0" lvl="0" marL="0" rtl="0" algn="l">
              <a:spcBef>
                <a:spcPts val="0"/>
              </a:spcBef>
              <a:spcAft>
                <a:spcPts val="0"/>
              </a:spcAft>
              <a:buNone/>
            </a:pPr>
            <a:r>
              <a:rPr lang="es-ES"/>
              <a:t>Zona y Conducto:</a:t>
            </a:r>
            <a:endParaRPr/>
          </a:p>
          <a:p>
            <a:pPr indent="0" lvl="0" marL="0" rtl="0" algn="l">
              <a:spcBef>
                <a:spcPts val="0"/>
              </a:spcBef>
              <a:spcAft>
                <a:spcPts val="0"/>
              </a:spcAft>
              <a:buNone/>
            </a:pPr>
            <a:r>
              <a:rPr lang="es-ES"/>
              <a:t>1. Nombre e Identificador Único.</a:t>
            </a:r>
            <a:endParaRPr/>
          </a:p>
          <a:p>
            <a:pPr indent="0" lvl="0" marL="0" rtl="0" algn="l">
              <a:spcBef>
                <a:spcPts val="0"/>
              </a:spcBef>
              <a:spcAft>
                <a:spcPts val="0"/>
              </a:spcAft>
              <a:buNone/>
            </a:pPr>
            <a:r>
              <a:rPr lang="es-ES"/>
              <a:t>2. Límites lógicos.</a:t>
            </a:r>
            <a:endParaRPr/>
          </a:p>
          <a:p>
            <a:pPr indent="0" lvl="0" marL="0" rtl="0" algn="l">
              <a:spcBef>
                <a:spcPts val="0"/>
              </a:spcBef>
              <a:spcAft>
                <a:spcPts val="0"/>
              </a:spcAft>
              <a:buNone/>
            </a:pPr>
            <a:r>
              <a:rPr lang="es-ES"/>
              <a:t>3. Límites físicos.</a:t>
            </a:r>
            <a:endParaRPr/>
          </a:p>
          <a:p>
            <a:pPr indent="0" lvl="0" marL="0" rtl="0" algn="l">
              <a:spcBef>
                <a:spcPts val="0"/>
              </a:spcBef>
              <a:spcAft>
                <a:spcPts val="0"/>
              </a:spcAft>
              <a:buNone/>
            </a:pPr>
            <a:r>
              <a:rPr lang="es-ES"/>
              <a:t>4. Listado de todos los puntos de acceso al sistema asociados a los límites y dispositivos.</a:t>
            </a:r>
            <a:endParaRPr/>
          </a:p>
          <a:p>
            <a:pPr indent="0" lvl="0" marL="0" rtl="0" algn="l">
              <a:spcBef>
                <a:spcPts val="0"/>
              </a:spcBef>
              <a:spcAft>
                <a:spcPts val="0"/>
              </a:spcAft>
              <a:buNone/>
            </a:pPr>
            <a:r>
              <a:rPr lang="es-ES"/>
              <a:t>5. Listado de los Flujos de datos en los puntos de acceso.</a:t>
            </a:r>
            <a:endParaRPr/>
          </a:p>
          <a:p>
            <a:pPr indent="0" lvl="0" marL="0" rtl="0" algn="l">
              <a:spcBef>
                <a:spcPts val="0"/>
              </a:spcBef>
              <a:spcAft>
                <a:spcPts val="0"/>
              </a:spcAft>
              <a:buNone/>
            </a:pPr>
            <a:r>
              <a:rPr lang="es-ES"/>
              <a:t>6. Zonas y Conductos conectados.</a:t>
            </a:r>
            <a:endParaRPr/>
          </a:p>
          <a:p>
            <a:pPr indent="0" lvl="0" marL="0" rtl="0" algn="l">
              <a:spcBef>
                <a:spcPts val="0"/>
              </a:spcBef>
              <a:spcAft>
                <a:spcPts val="0"/>
              </a:spcAft>
              <a:buNone/>
            </a:pPr>
            <a:r>
              <a:rPr lang="es-ES"/>
              <a:t>7. Listado de activos asociados y consecuencias (esto último</a:t>
            </a:r>
            <a:endParaRPr/>
          </a:p>
          <a:p>
            <a:pPr indent="0" lvl="0" marL="0" rtl="0" algn="l">
              <a:spcBef>
                <a:spcPts val="0"/>
              </a:spcBef>
              <a:spcAft>
                <a:spcPts val="0"/>
              </a:spcAft>
              <a:buNone/>
            </a:pPr>
            <a:r>
              <a:rPr lang="es-ES"/>
              <a:t>si ya se cuenta con un análisis de riesgos previo).</a:t>
            </a:r>
            <a:endParaRPr/>
          </a:p>
          <a:p>
            <a:pPr indent="0" lvl="0" marL="0" rtl="0" algn="l">
              <a:spcBef>
                <a:spcPts val="0"/>
              </a:spcBef>
              <a:spcAft>
                <a:spcPts val="0"/>
              </a:spcAft>
              <a:buNone/>
            </a:pPr>
            <a:r>
              <a:rPr lang="es-ES"/>
              <a:t>8. Niveles de seguridad objetivo.</a:t>
            </a:r>
            <a:endParaRPr/>
          </a:p>
          <a:p>
            <a:pPr indent="0" lvl="0" marL="0" rtl="0" algn="l">
              <a:spcBef>
                <a:spcPts val="0"/>
              </a:spcBef>
              <a:spcAft>
                <a:spcPts val="0"/>
              </a:spcAft>
              <a:buNone/>
            </a:pPr>
            <a:r>
              <a:rPr lang="es-ES"/>
              <a:t>9. Políticas de Seguridad aplicables.</a:t>
            </a:r>
            <a:endParaRPr/>
          </a:p>
          <a:p>
            <a:pPr indent="0" lvl="0" marL="0" rtl="0" algn="l">
              <a:spcBef>
                <a:spcPts val="0"/>
              </a:spcBef>
              <a:spcAft>
                <a:spcPts val="0"/>
              </a:spcAft>
              <a:buNone/>
            </a:pPr>
            <a:r>
              <a:rPr lang="es-ES"/>
              <a:t>10. Hipótesis de dependencias externas</a:t>
            </a:r>
            <a:endParaRPr/>
          </a:p>
        </p:txBody>
      </p:sp>
      <p:sp>
        <p:nvSpPr>
          <p:cNvPr id="263" name="Google Shape;263;p28"/>
          <p:cNvSpPr txBox="1"/>
          <p:nvPr/>
        </p:nvSpPr>
        <p:spPr>
          <a:xfrm>
            <a:off x="1694725" y="1699775"/>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Definiendo Zonas y Conductos</a:t>
            </a:r>
            <a:endParaRPr/>
          </a:p>
        </p:txBody>
      </p:sp>
      <p:sp>
        <p:nvSpPr>
          <p:cNvPr id="264" name="Google Shape;264;p28"/>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70" name="Google Shape;270;p29">
            <a:hlinkClick r:id="rId3"/>
          </p:cNvPr>
          <p:cNvPicPr preferRelativeResize="0"/>
          <p:nvPr/>
        </p:nvPicPr>
        <p:blipFill>
          <a:blip r:embed="rId4">
            <a:alphaModFix/>
          </a:blip>
          <a:stretch>
            <a:fillRect/>
          </a:stretch>
        </p:blipFill>
        <p:spPr>
          <a:xfrm>
            <a:off x="241325" y="2007425"/>
            <a:ext cx="5709199" cy="3767049"/>
          </a:xfrm>
          <a:prstGeom prst="rect">
            <a:avLst/>
          </a:prstGeom>
          <a:noFill/>
          <a:ln>
            <a:noFill/>
          </a:ln>
        </p:spPr>
      </p:pic>
      <p:sp>
        <p:nvSpPr>
          <p:cNvPr id="271" name="Google Shape;271;p29"/>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272" name="Google Shape;272;p29"/>
          <p:cNvPicPr preferRelativeResize="0"/>
          <p:nvPr/>
        </p:nvPicPr>
        <p:blipFill>
          <a:blip r:embed="rId5">
            <a:alphaModFix/>
          </a:blip>
          <a:stretch>
            <a:fillRect/>
          </a:stretch>
        </p:blipFill>
        <p:spPr>
          <a:xfrm>
            <a:off x="1483900" y="5774475"/>
            <a:ext cx="3952875" cy="609600"/>
          </a:xfrm>
          <a:prstGeom prst="rect">
            <a:avLst/>
          </a:prstGeom>
          <a:noFill/>
          <a:ln>
            <a:noFill/>
          </a:ln>
        </p:spPr>
      </p:pic>
      <p:pic>
        <p:nvPicPr>
          <p:cNvPr id="273" name="Google Shape;273;p29">
            <a:hlinkClick r:id="rId6"/>
          </p:cNvPr>
          <p:cNvPicPr preferRelativeResize="0"/>
          <p:nvPr/>
        </p:nvPicPr>
        <p:blipFill>
          <a:blip r:embed="rId7">
            <a:alphaModFix/>
          </a:blip>
          <a:stretch>
            <a:fillRect/>
          </a:stretch>
        </p:blipFill>
        <p:spPr>
          <a:xfrm>
            <a:off x="6334700" y="1973263"/>
            <a:ext cx="5548000" cy="3835375"/>
          </a:xfrm>
          <a:prstGeom prst="rect">
            <a:avLst/>
          </a:prstGeom>
          <a:noFill/>
          <a:ln>
            <a:noFill/>
          </a:ln>
        </p:spPr>
      </p:pic>
      <p:sp>
        <p:nvSpPr>
          <p:cNvPr id="274" name="Google Shape;274;p29"/>
          <p:cNvSpPr txBox="1"/>
          <p:nvPr/>
        </p:nvSpPr>
        <p:spPr>
          <a:xfrm>
            <a:off x="6884275" y="5895000"/>
            <a:ext cx="4910400" cy="489000"/>
          </a:xfrm>
          <a:prstGeom prst="rect">
            <a:avLst/>
          </a:prstGeom>
          <a:noFill/>
          <a:ln>
            <a:noFill/>
          </a:ln>
        </p:spPr>
        <p:txBody>
          <a:bodyPr anchorCtr="0" anchor="t" bIns="91425" lIns="91425" spcFirstLastPara="1" rIns="91425" wrap="square" tIns="91425">
            <a:noAutofit/>
          </a:bodyPr>
          <a:lstStyle/>
          <a:p>
            <a:pPr indent="0" lvl="0" marL="0" rtl="0" algn="l">
              <a:lnSpc>
                <a:spcPct val="122222"/>
              </a:lnSpc>
              <a:spcBef>
                <a:spcPts val="0"/>
              </a:spcBef>
              <a:spcAft>
                <a:spcPts val="0"/>
              </a:spcAft>
              <a:buClr>
                <a:schemeClr val="dk1"/>
              </a:buClr>
              <a:buSzPts val="1100"/>
              <a:buFont typeface="Arial"/>
              <a:buNone/>
            </a:pPr>
            <a:r>
              <a:rPr b="1" lang="es-ES" sz="1350">
                <a:highlight>
                  <a:srgbClr val="FFFFFF"/>
                </a:highlight>
              </a:rPr>
              <a:t>Siemens Concepto de red para la fabricación discreta</a:t>
            </a:r>
            <a:endParaRPr b="1" sz="1350">
              <a:solidFill>
                <a:srgbClr val="333333"/>
              </a:solidFill>
              <a:highlight>
                <a:srgbClr val="FFFFFF"/>
              </a:highlight>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275" name="Google Shape;275;p29"/>
          <p:cNvPicPr preferRelativeResize="0"/>
          <p:nvPr/>
        </p:nvPicPr>
        <p:blipFill>
          <a:blip r:embed="rId8">
            <a:alphaModFix/>
          </a:blip>
          <a:stretch>
            <a:fillRect/>
          </a:stretch>
        </p:blipFill>
        <p:spPr>
          <a:xfrm>
            <a:off x="9561475" y="1140313"/>
            <a:ext cx="2019300" cy="54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1" name="Google Shape;281;p30"/>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282" name="Google Shape;282;p30"/>
          <p:cNvPicPr preferRelativeResize="0"/>
          <p:nvPr/>
        </p:nvPicPr>
        <p:blipFill>
          <a:blip r:embed="rId3">
            <a:alphaModFix/>
          </a:blip>
          <a:stretch>
            <a:fillRect/>
          </a:stretch>
        </p:blipFill>
        <p:spPr>
          <a:xfrm>
            <a:off x="1813125" y="3297850"/>
            <a:ext cx="1590675" cy="447675"/>
          </a:xfrm>
          <a:prstGeom prst="rect">
            <a:avLst/>
          </a:prstGeom>
          <a:noFill/>
          <a:ln>
            <a:noFill/>
          </a:ln>
        </p:spPr>
      </p:pic>
      <p:pic>
        <p:nvPicPr>
          <p:cNvPr id="283" name="Google Shape;283;p30">
            <a:hlinkClick r:id="rId4"/>
          </p:cNvPr>
          <p:cNvPicPr preferRelativeResize="0"/>
          <p:nvPr/>
        </p:nvPicPr>
        <p:blipFill>
          <a:blip r:embed="rId5">
            <a:alphaModFix/>
          </a:blip>
          <a:stretch>
            <a:fillRect/>
          </a:stretch>
        </p:blipFill>
        <p:spPr>
          <a:xfrm>
            <a:off x="3508400" y="2772150"/>
            <a:ext cx="6838950"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9" name="Google Shape;289;p31"/>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290" name="Google Shape;290;p31">
            <a:hlinkClick r:id="rId3"/>
          </p:cNvPr>
          <p:cNvPicPr preferRelativeResize="0"/>
          <p:nvPr/>
        </p:nvPicPr>
        <p:blipFill>
          <a:blip r:embed="rId4">
            <a:alphaModFix/>
          </a:blip>
          <a:stretch>
            <a:fillRect/>
          </a:stretch>
        </p:blipFill>
        <p:spPr>
          <a:xfrm>
            <a:off x="3629200" y="1783425"/>
            <a:ext cx="3859101" cy="4685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6" name="Google Shape;296;p32"/>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297" name="Google Shape;297;p32"/>
          <p:cNvPicPr preferRelativeResize="0"/>
          <p:nvPr/>
        </p:nvPicPr>
        <p:blipFill>
          <a:blip r:embed="rId3">
            <a:alphaModFix/>
          </a:blip>
          <a:stretch>
            <a:fillRect/>
          </a:stretch>
        </p:blipFill>
        <p:spPr>
          <a:xfrm>
            <a:off x="3091550" y="1699775"/>
            <a:ext cx="5030142" cy="4853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03" name="Google Shape;303;p33"/>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04" name="Google Shape;304;p33"/>
          <p:cNvPicPr preferRelativeResize="0"/>
          <p:nvPr/>
        </p:nvPicPr>
        <p:blipFill>
          <a:blip r:embed="rId3">
            <a:alphaModFix/>
          </a:blip>
          <a:stretch>
            <a:fillRect/>
          </a:stretch>
        </p:blipFill>
        <p:spPr>
          <a:xfrm>
            <a:off x="427175" y="1699775"/>
            <a:ext cx="4908438" cy="4853424"/>
          </a:xfrm>
          <a:prstGeom prst="rect">
            <a:avLst/>
          </a:prstGeom>
          <a:noFill/>
          <a:ln>
            <a:noFill/>
          </a:ln>
        </p:spPr>
      </p:pic>
      <p:pic>
        <p:nvPicPr>
          <p:cNvPr id="305" name="Google Shape;305;p33"/>
          <p:cNvPicPr preferRelativeResize="0"/>
          <p:nvPr/>
        </p:nvPicPr>
        <p:blipFill>
          <a:blip r:embed="rId4">
            <a:alphaModFix/>
          </a:blip>
          <a:stretch>
            <a:fillRect/>
          </a:stretch>
        </p:blipFill>
        <p:spPr>
          <a:xfrm>
            <a:off x="5488013" y="1852175"/>
            <a:ext cx="6549987" cy="40549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1" name="Google Shape;311;p34"/>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12" name="Google Shape;312;p34"/>
          <p:cNvPicPr preferRelativeResize="0"/>
          <p:nvPr/>
        </p:nvPicPr>
        <p:blipFill>
          <a:blip r:embed="rId3">
            <a:alphaModFix/>
          </a:blip>
          <a:stretch>
            <a:fillRect/>
          </a:stretch>
        </p:blipFill>
        <p:spPr>
          <a:xfrm>
            <a:off x="3139350" y="1699775"/>
            <a:ext cx="4504144" cy="4853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8" name="Google Shape;318;p35"/>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19" name="Google Shape;319;p35"/>
          <p:cNvPicPr preferRelativeResize="0"/>
          <p:nvPr/>
        </p:nvPicPr>
        <p:blipFill>
          <a:blip r:embed="rId3">
            <a:alphaModFix/>
          </a:blip>
          <a:stretch>
            <a:fillRect/>
          </a:stretch>
        </p:blipFill>
        <p:spPr>
          <a:xfrm>
            <a:off x="1657825" y="1699775"/>
            <a:ext cx="3991197" cy="4853426"/>
          </a:xfrm>
          <a:prstGeom prst="rect">
            <a:avLst/>
          </a:prstGeom>
          <a:noFill/>
          <a:ln>
            <a:noFill/>
          </a:ln>
        </p:spPr>
      </p:pic>
      <p:pic>
        <p:nvPicPr>
          <p:cNvPr id="320" name="Google Shape;320;p35"/>
          <p:cNvPicPr preferRelativeResize="0"/>
          <p:nvPr/>
        </p:nvPicPr>
        <p:blipFill>
          <a:blip r:embed="rId4">
            <a:alphaModFix/>
          </a:blip>
          <a:stretch>
            <a:fillRect/>
          </a:stretch>
        </p:blipFill>
        <p:spPr>
          <a:xfrm>
            <a:off x="5801422" y="1852175"/>
            <a:ext cx="4403346" cy="42327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6" name="Google Shape;326;p36"/>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27" name="Google Shape;327;p36"/>
          <p:cNvPicPr preferRelativeResize="0"/>
          <p:nvPr/>
        </p:nvPicPr>
        <p:blipFill>
          <a:blip r:embed="rId3">
            <a:alphaModFix/>
          </a:blip>
          <a:stretch>
            <a:fillRect/>
          </a:stretch>
        </p:blipFill>
        <p:spPr>
          <a:xfrm>
            <a:off x="1335225" y="1625150"/>
            <a:ext cx="2760610" cy="4853426"/>
          </a:xfrm>
          <a:prstGeom prst="rect">
            <a:avLst/>
          </a:prstGeom>
          <a:noFill/>
          <a:ln>
            <a:noFill/>
          </a:ln>
        </p:spPr>
      </p:pic>
      <p:pic>
        <p:nvPicPr>
          <p:cNvPr id="328" name="Google Shape;328;p36"/>
          <p:cNvPicPr preferRelativeResize="0"/>
          <p:nvPr/>
        </p:nvPicPr>
        <p:blipFill>
          <a:blip r:embed="rId4">
            <a:alphaModFix/>
          </a:blip>
          <a:stretch>
            <a:fillRect/>
          </a:stretch>
        </p:blipFill>
        <p:spPr>
          <a:xfrm>
            <a:off x="5024824" y="1734363"/>
            <a:ext cx="4728712" cy="4634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90" name="Google Shape;90;p10"/>
          <p:cNvPicPr preferRelativeResize="0"/>
          <p:nvPr/>
        </p:nvPicPr>
        <p:blipFill>
          <a:blip r:embed="rId3">
            <a:alphaModFix/>
          </a:blip>
          <a:stretch>
            <a:fillRect/>
          </a:stretch>
        </p:blipFill>
        <p:spPr>
          <a:xfrm>
            <a:off x="5116098" y="2355275"/>
            <a:ext cx="4734275" cy="3954601"/>
          </a:xfrm>
          <a:prstGeom prst="rect">
            <a:avLst/>
          </a:prstGeom>
          <a:noFill/>
          <a:ln>
            <a:noFill/>
          </a:ln>
        </p:spPr>
      </p:pic>
      <p:pic>
        <p:nvPicPr>
          <p:cNvPr id="91" name="Google Shape;91;p10"/>
          <p:cNvPicPr preferRelativeResize="0"/>
          <p:nvPr/>
        </p:nvPicPr>
        <p:blipFill>
          <a:blip r:embed="rId4">
            <a:alphaModFix/>
          </a:blip>
          <a:stretch>
            <a:fillRect/>
          </a:stretch>
        </p:blipFill>
        <p:spPr>
          <a:xfrm>
            <a:off x="1250729" y="2674975"/>
            <a:ext cx="3121250" cy="3121250"/>
          </a:xfrm>
          <a:prstGeom prst="rect">
            <a:avLst/>
          </a:prstGeom>
          <a:noFill/>
          <a:ln>
            <a:noFill/>
          </a:ln>
        </p:spPr>
      </p:pic>
      <p:sp>
        <p:nvSpPr>
          <p:cNvPr id="92" name="Google Shape;92;p10"/>
          <p:cNvSpPr txBox="1"/>
          <p:nvPr/>
        </p:nvSpPr>
        <p:spPr>
          <a:xfrm>
            <a:off x="1809025" y="5485525"/>
            <a:ext cx="2919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100" u="sng">
                <a:solidFill>
                  <a:schemeClr val="hlink"/>
                </a:solidFill>
                <a:latin typeface="Source Sans Pro"/>
                <a:ea typeface="Source Sans Pro"/>
                <a:cs typeface="Source Sans Pro"/>
                <a:sym typeface="Source Sans Pro"/>
                <a:hlinkClick r:id="rId5"/>
              </a:rPr>
              <a:t>Apuntes redes locales</a:t>
            </a:r>
            <a:endParaRPr b="1" sz="2100">
              <a:latin typeface="Source Sans Pro"/>
              <a:ea typeface="Source Sans Pro"/>
              <a:cs typeface="Source Sans Pro"/>
              <a:sym typeface="Source Sans Pro"/>
            </a:endParaRPr>
          </a:p>
        </p:txBody>
      </p:sp>
      <p:sp>
        <p:nvSpPr>
          <p:cNvPr id="93" name="Google Shape;93;p10"/>
          <p:cNvSpPr txBox="1"/>
          <p:nvPr/>
        </p:nvSpPr>
        <p:spPr>
          <a:xfrm>
            <a:off x="-141225" y="1735025"/>
            <a:ext cx="120096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 Conceptos básicos. IP, Mask, GW,  Hub, Switch, Router, FW, lAN, WAN, VLAN…</a:t>
            </a:r>
            <a:endParaRPr/>
          </a:p>
        </p:txBody>
      </p:sp>
      <p:sp>
        <p:nvSpPr>
          <p:cNvPr id="94" name="Google Shape;94;p10"/>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34" name="Google Shape;334;p37"/>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35" name="Google Shape;335;p37"/>
          <p:cNvPicPr preferRelativeResize="0"/>
          <p:nvPr/>
        </p:nvPicPr>
        <p:blipFill>
          <a:blip r:embed="rId3">
            <a:alphaModFix/>
          </a:blip>
          <a:stretch>
            <a:fillRect/>
          </a:stretch>
        </p:blipFill>
        <p:spPr>
          <a:xfrm>
            <a:off x="1335225" y="1625150"/>
            <a:ext cx="2760610" cy="4853426"/>
          </a:xfrm>
          <a:prstGeom prst="rect">
            <a:avLst/>
          </a:prstGeom>
          <a:noFill/>
          <a:ln>
            <a:noFill/>
          </a:ln>
        </p:spPr>
      </p:pic>
      <p:pic>
        <p:nvPicPr>
          <p:cNvPr id="336" name="Google Shape;336;p37"/>
          <p:cNvPicPr preferRelativeResize="0"/>
          <p:nvPr/>
        </p:nvPicPr>
        <p:blipFill>
          <a:blip r:embed="rId4">
            <a:alphaModFix/>
          </a:blip>
          <a:stretch>
            <a:fillRect/>
          </a:stretch>
        </p:blipFill>
        <p:spPr>
          <a:xfrm>
            <a:off x="4690310" y="1804375"/>
            <a:ext cx="5042860" cy="4232737"/>
          </a:xfrm>
          <a:prstGeom prst="rect">
            <a:avLst/>
          </a:prstGeom>
          <a:noFill/>
          <a:ln>
            <a:noFill/>
          </a:ln>
        </p:spPr>
      </p:pic>
      <p:sp>
        <p:nvSpPr>
          <p:cNvPr id="337" name="Google Shape;337;p37"/>
          <p:cNvSpPr txBox="1"/>
          <p:nvPr/>
        </p:nvSpPr>
        <p:spPr>
          <a:xfrm>
            <a:off x="6096000" y="5942800"/>
            <a:ext cx="4755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rPr>
              <a:t>Sección 2 Página 39</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3" name="Google Shape;343;p38"/>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44" name="Google Shape;344;p38"/>
          <p:cNvPicPr preferRelativeResize="0"/>
          <p:nvPr/>
        </p:nvPicPr>
        <p:blipFill>
          <a:blip r:embed="rId3">
            <a:alphaModFix/>
          </a:blip>
          <a:stretch>
            <a:fillRect/>
          </a:stretch>
        </p:blipFill>
        <p:spPr>
          <a:xfrm>
            <a:off x="1335225" y="1625150"/>
            <a:ext cx="2760610" cy="4853426"/>
          </a:xfrm>
          <a:prstGeom prst="rect">
            <a:avLst/>
          </a:prstGeom>
          <a:noFill/>
          <a:ln>
            <a:noFill/>
          </a:ln>
        </p:spPr>
      </p:pic>
      <p:pic>
        <p:nvPicPr>
          <p:cNvPr id="345" name="Google Shape;345;p38"/>
          <p:cNvPicPr preferRelativeResize="0"/>
          <p:nvPr/>
        </p:nvPicPr>
        <p:blipFill>
          <a:blip r:embed="rId4">
            <a:alphaModFix/>
          </a:blip>
          <a:stretch>
            <a:fillRect/>
          </a:stretch>
        </p:blipFill>
        <p:spPr>
          <a:xfrm>
            <a:off x="5036785" y="1911900"/>
            <a:ext cx="3493768" cy="3938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1" name="Google Shape;351;p39"/>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52" name="Google Shape;352;p39"/>
          <p:cNvPicPr preferRelativeResize="0"/>
          <p:nvPr/>
        </p:nvPicPr>
        <p:blipFill>
          <a:blip r:embed="rId3">
            <a:alphaModFix/>
          </a:blip>
          <a:stretch>
            <a:fillRect/>
          </a:stretch>
        </p:blipFill>
        <p:spPr>
          <a:xfrm>
            <a:off x="1335225" y="1625150"/>
            <a:ext cx="2760610" cy="4853426"/>
          </a:xfrm>
          <a:prstGeom prst="rect">
            <a:avLst/>
          </a:prstGeom>
          <a:noFill/>
          <a:ln>
            <a:noFill/>
          </a:ln>
        </p:spPr>
      </p:pic>
      <p:pic>
        <p:nvPicPr>
          <p:cNvPr id="353" name="Google Shape;353;p39"/>
          <p:cNvPicPr preferRelativeResize="0"/>
          <p:nvPr/>
        </p:nvPicPr>
        <p:blipFill>
          <a:blip r:embed="rId4">
            <a:alphaModFix/>
          </a:blip>
          <a:stretch>
            <a:fillRect/>
          </a:stretch>
        </p:blipFill>
        <p:spPr>
          <a:xfrm>
            <a:off x="4366210" y="1625150"/>
            <a:ext cx="4099898" cy="4853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9" name="Google Shape;359;p40"/>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60" name="Google Shape;360;p40"/>
          <p:cNvPicPr preferRelativeResize="0"/>
          <p:nvPr/>
        </p:nvPicPr>
        <p:blipFill>
          <a:blip r:embed="rId3">
            <a:alphaModFix/>
          </a:blip>
          <a:stretch>
            <a:fillRect/>
          </a:stretch>
        </p:blipFill>
        <p:spPr>
          <a:xfrm>
            <a:off x="3951775" y="1637100"/>
            <a:ext cx="3725517" cy="4853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6" name="Google Shape;366;p41"/>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67" name="Google Shape;367;p41"/>
          <p:cNvPicPr preferRelativeResize="0"/>
          <p:nvPr/>
        </p:nvPicPr>
        <p:blipFill>
          <a:blip r:embed="rId3">
            <a:alphaModFix/>
          </a:blip>
          <a:stretch>
            <a:fillRect/>
          </a:stretch>
        </p:blipFill>
        <p:spPr>
          <a:xfrm>
            <a:off x="3593350" y="1625175"/>
            <a:ext cx="4264312" cy="4853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3" name="Google Shape;373;p42"/>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74" name="Google Shape;374;p42"/>
          <p:cNvPicPr preferRelativeResize="0"/>
          <p:nvPr/>
        </p:nvPicPr>
        <p:blipFill>
          <a:blip r:embed="rId3">
            <a:alphaModFix/>
          </a:blip>
          <a:stretch>
            <a:fillRect/>
          </a:stretch>
        </p:blipFill>
        <p:spPr>
          <a:xfrm>
            <a:off x="2816725" y="1649075"/>
            <a:ext cx="5333623" cy="485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80" name="Google Shape;380;p43"/>
          <p:cNvSpPr txBox="1"/>
          <p:nvPr/>
        </p:nvSpPr>
        <p:spPr>
          <a:xfrm>
            <a:off x="6846750" y="1840025"/>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Segmentación con FW</a:t>
            </a:r>
            <a:endParaRPr sz="2600">
              <a:solidFill>
                <a:srgbClr val="727272"/>
              </a:solidFill>
              <a:highlight>
                <a:schemeClr val="lt1"/>
              </a:highlight>
              <a:latin typeface="Source Sans Pro"/>
              <a:ea typeface="Source Sans Pro"/>
              <a:cs typeface="Source Sans Pro"/>
              <a:sym typeface="Source Sans Pro"/>
            </a:endParaRPr>
          </a:p>
        </p:txBody>
      </p:sp>
      <p:sp>
        <p:nvSpPr>
          <p:cNvPr id="381" name="Google Shape;381;p43"/>
          <p:cNvSpPr txBox="1"/>
          <p:nvPr/>
        </p:nvSpPr>
        <p:spPr>
          <a:xfrm>
            <a:off x="356275" y="21260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       FIREWALL</a:t>
            </a:r>
            <a:endParaRPr b="0" i="0" sz="1400" u="none" cap="none" strike="noStrike">
              <a:solidFill>
                <a:srgbClr val="000000"/>
              </a:solidFill>
              <a:latin typeface="Arial"/>
              <a:ea typeface="Arial"/>
              <a:cs typeface="Arial"/>
              <a:sym typeface="Arial"/>
            </a:endParaRPr>
          </a:p>
        </p:txBody>
      </p:sp>
      <p:sp>
        <p:nvSpPr>
          <p:cNvPr id="382" name="Google Shape;382;p43"/>
          <p:cNvSpPr txBox="1"/>
          <p:nvPr/>
        </p:nvSpPr>
        <p:spPr>
          <a:xfrm>
            <a:off x="230050" y="2760800"/>
            <a:ext cx="72075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Limitaciones de un firewall: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puede proteger contra los ataques de la “Ingeniería Social”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puede prohibir que usuarios corporativos copien datos sensibles y sustraigan éstas del edificio.</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protege fuera de su alcance de operaciones. El tráfico tiene que pasar a través de él.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protege de la propagación de virus que utilice comunicaciones permitidas.</a:t>
            </a:r>
            <a:endParaRPr b="0" i="0" sz="2400" u="none" cap="none" strike="noStrike">
              <a:solidFill>
                <a:srgbClr val="000000"/>
              </a:solidFill>
              <a:latin typeface="Oswald"/>
              <a:ea typeface="Oswald"/>
              <a:cs typeface="Oswald"/>
              <a:sym typeface="Oswald"/>
            </a:endParaRPr>
          </a:p>
        </p:txBody>
      </p:sp>
      <p:pic>
        <p:nvPicPr>
          <p:cNvPr id="383" name="Google Shape;383;p43"/>
          <p:cNvPicPr preferRelativeResize="0"/>
          <p:nvPr/>
        </p:nvPicPr>
        <p:blipFill rotWithShape="1">
          <a:blip r:embed="rId3">
            <a:alphaModFix/>
          </a:blip>
          <a:srcRect b="0" l="0" r="0" t="0"/>
          <a:stretch/>
        </p:blipFill>
        <p:spPr>
          <a:xfrm>
            <a:off x="7684000" y="2864738"/>
            <a:ext cx="3818300" cy="3122225"/>
          </a:xfrm>
          <a:prstGeom prst="rect">
            <a:avLst/>
          </a:prstGeom>
          <a:noFill/>
          <a:ln>
            <a:noFill/>
          </a:ln>
        </p:spPr>
      </p:pic>
      <p:sp>
        <p:nvSpPr>
          <p:cNvPr id="384" name="Google Shape;384;p43"/>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390" name="Google Shape;390;p4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391" name="Google Shape;391;p44"/>
          <p:cNvSpPr txBox="1"/>
          <p:nvPr/>
        </p:nvSpPr>
        <p:spPr>
          <a:xfrm>
            <a:off x="1465425" y="2079900"/>
            <a:ext cx="8250900" cy="1191000"/>
          </a:xfrm>
          <a:prstGeom prst="rect">
            <a:avLst/>
          </a:prstGeom>
          <a:noFill/>
          <a:ln>
            <a:noFill/>
          </a:ln>
        </p:spPr>
        <p:txBody>
          <a:bodyPr anchorCtr="0" anchor="t" bIns="91425" lIns="91425" spcFirstLastPara="1" rIns="91425" wrap="square" tIns="91425">
            <a:noAutofit/>
          </a:bodyPr>
          <a:lstStyle/>
          <a:p>
            <a:pPr indent="0" lvl="0" marL="0" rtl="0" algn="l">
              <a:lnSpc>
                <a:spcPct val="112500"/>
              </a:lnSpc>
              <a:spcBef>
                <a:spcPts val="6000"/>
              </a:spcBef>
              <a:spcAft>
                <a:spcPts val="0"/>
              </a:spcAft>
              <a:buClr>
                <a:schemeClr val="dk1"/>
              </a:buClr>
              <a:buSzPts val="1100"/>
              <a:buFont typeface="Arial"/>
              <a:buNone/>
            </a:pPr>
            <a:r>
              <a:rPr b="1" lang="es-ES" sz="2400" u="sng">
                <a:solidFill>
                  <a:schemeClr val="hlink"/>
                </a:solidFill>
                <a:highlight>
                  <a:srgbClr val="E2F5FA"/>
                </a:highlight>
                <a:latin typeface="Roboto"/>
                <a:ea typeface="Roboto"/>
                <a:cs typeface="Roboto"/>
                <a:sym typeface="Roboto"/>
                <a:hlinkClick r:id="rId3"/>
              </a:rPr>
              <a:t>¿Qué es un firewall de nueva generación (NGFW)?</a:t>
            </a:r>
            <a:endParaRPr b="1" sz="2400">
              <a:solidFill>
                <a:srgbClr val="222222"/>
              </a:solidFill>
              <a:highlight>
                <a:srgbClr val="E2F5FA"/>
              </a:highlight>
              <a:latin typeface="Roboto"/>
              <a:ea typeface="Roboto"/>
              <a:cs typeface="Roboto"/>
              <a:sym typeface="Roboto"/>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92" name="Google Shape;392;p44"/>
          <p:cNvSpPr txBox="1"/>
          <p:nvPr/>
        </p:nvSpPr>
        <p:spPr>
          <a:xfrm>
            <a:off x="1205775" y="3429000"/>
            <a:ext cx="877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400" u="sng">
                <a:solidFill>
                  <a:schemeClr val="hlink"/>
                </a:solidFill>
                <a:hlinkClick r:id="rId4"/>
              </a:rPr>
              <a:t>¿Qué es un cortafuegos de próxima generación (NGFW)?</a:t>
            </a:r>
            <a:endParaRPr sz="2400">
              <a:solidFill>
                <a:srgbClr val="44444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98" name="Google Shape;398;p45"/>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399" name="Google Shape;399;p45"/>
          <p:cNvPicPr preferRelativeResize="0"/>
          <p:nvPr/>
        </p:nvPicPr>
        <p:blipFill>
          <a:blip r:embed="rId3">
            <a:alphaModFix/>
          </a:blip>
          <a:stretch>
            <a:fillRect/>
          </a:stretch>
        </p:blipFill>
        <p:spPr>
          <a:xfrm>
            <a:off x="1711850" y="2296075"/>
            <a:ext cx="2857500" cy="1600200"/>
          </a:xfrm>
          <a:prstGeom prst="rect">
            <a:avLst/>
          </a:prstGeom>
          <a:noFill/>
          <a:ln>
            <a:noFill/>
          </a:ln>
        </p:spPr>
      </p:pic>
      <p:pic>
        <p:nvPicPr>
          <p:cNvPr id="400" name="Google Shape;400;p45"/>
          <p:cNvPicPr preferRelativeResize="0"/>
          <p:nvPr/>
        </p:nvPicPr>
        <p:blipFill>
          <a:blip r:embed="rId4">
            <a:alphaModFix/>
          </a:blip>
          <a:stretch>
            <a:fillRect/>
          </a:stretch>
        </p:blipFill>
        <p:spPr>
          <a:xfrm>
            <a:off x="6616975" y="1699775"/>
            <a:ext cx="2962275" cy="1543050"/>
          </a:xfrm>
          <a:prstGeom prst="rect">
            <a:avLst/>
          </a:prstGeom>
          <a:noFill/>
          <a:ln>
            <a:noFill/>
          </a:ln>
        </p:spPr>
      </p:pic>
      <p:pic>
        <p:nvPicPr>
          <p:cNvPr id="401" name="Google Shape;401;p45"/>
          <p:cNvPicPr preferRelativeResize="0"/>
          <p:nvPr/>
        </p:nvPicPr>
        <p:blipFill>
          <a:blip r:embed="rId5">
            <a:alphaModFix/>
          </a:blip>
          <a:stretch>
            <a:fillRect/>
          </a:stretch>
        </p:blipFill>
        <p:spPr>
          <a:xfrm>
            <a:off x="6321450" y="3386628"/>
            <a:ext cx="3953326" cy="2097026"/>
          </a:xfrm>
          <a:prstGeom prst="rect">
            <a:avLst/>
          </a:prstGeom>
          <a:noFill/>
          <a:ln>
            <a:noFill/>
          </a:ln>
        </p:spPr>
      </p:pic>
      <p:pic>
        <p:nvPicPr>
          <p:cNvPr id="402" name="Google Shape;402;p45"/>
          <p:cNvPicPr preferRelativeResize="0"/>
          <p:nvPr/>
        </p:nvPicPr>
        <p:blipFill>
          <a:blip r:embed="rId6">
            <a:alphaModFix/>
          </a:blip>
          <a:stretch>
            <a:fillRect/>
          </a:stretch>
        </p:blipFill>
        <p:spPr>
          <a:xfrm>
            <a:off x="1378765" y="4239429"/>
            <a:ext cx="4855435" cy="1543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08" name="Google Shape;408;p46"/>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409" name="Google Shape;409;p46"/>
          <p:cNvPicPr preferRelativeResize="0"/>
          <p:nvPr/>
        </p:nvPicPr>
        <p:blipFill>
          <a:blip r:embed="rId3">
            <a:alphaModFix/>
          </a:blip>
          <a:stretch>
            <a:fillRect/>
          </a:stretch>
        </p:blipFill>
        <p:spPr>
          <a:xfrm>
            <a:off x="5884875" y="1852175"/>
            <a:ext cx="5162701" cy="4522924"/>
          </a:xfrm>
          <a:prstGeom prst="rect">
            <a:avLst/>
          </a:prstGeom>
          <a:noFill/>
          <a:ln>
            <a:noFill/>
          </a:ln>
        </p:spPr>
      </p:pic>
      <p:pic>
        <p:nvPicPr>
          <p:cNvPr id="410" name="Google Shape;410;p46"/>
          <p:cNvPicPr preferRelativeResize="0"/>
          <p:nvPr/>
        </p:nvPicPr>
        <p:blipFill>
          <a:blip r:embed="rId4">
            <a:alphaModFix/>
          </a:blip>
          <a:stretch>
            <a:fillRect/>
          </a:stretch>
        </p:blipFill>
        <p:spPr>
          <a:xfrm>
            <a:off x="152400" y="2166275"/>
            <a:ext cx="5580075" cy="2134243"/>
          </a:xfrm>
          <a:prstGeom prst="rect">
            <a:avLst/>
          </a:prstGeom>
          <a:noFill/>
          <a:ln>
            <a:noFill/>
          </a:ln>
        </p:spPr>
      </p:pic>
      <p:sp>
        <p:nvSpPr>
          <p:cNvPr id="411" name="Google Shape;411;p46"/>
          <p:cNvSpPr txBox="1"/>
          <p:nvPr/>
        </p:nvSpPr>
        <p:spPr>
          <a:xfrm>
            <a:off x="223925" y="4941600"/>
            <a:ext cx="5580000" cy="12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solidFill>
                  <a:srgbClr val="3A3A3A"/>
                </a:solidFill>
                <a:highlight>
                  <a:srgbClr val="FFFFFF"/>
                </a:highlight>
                <a:latin typeface="Source Sans Pro"/>
                <a:ea typeface="Source Sans Pro"/>
                <a:cs typeface="Source Sans Pro"/>
                <a:sym typeface="Source Sans Pro"/>
              </a:rPr>
              <a:t>La IEC 62443 complementa así a la norma ISO 27001, que abarca principalmente las regulaciones para la seguridad IT. Juntas, ambas normas ofrecen un método integral para proteger a las empresas frente a las amenazas cibernéticas.</a:t>
            </a:r>
            <a:endParaRPr b="1" sz="3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00" name="Google Shape;100;p11">
            <a:hlinkClick r:id="rId3"/>
          </p:cNvPr>
          <p:cNvPicPr preferRelativeResize="0"/>
          <p:nvPr/>
        </p:nvPicPr>
        <p:blipFill>
          <a:blip r:embed="rId4">
            <a:alphaModFix/>
          </a:blip>
          <a:stretch>
            <a:fillRect/>
          </a:stretch>
        </p:blipFill>
        <p:spPr>
          <a:xfrm>
            <a:off x="1062625" y="2134650"/>
            <a:ext cx="2857500" cy="1600200"/>
          </a:xfrm>
          <a:prstGeom prst="rect">
            <a:avLst/>
          </a:prstGeom>
          <a:noFill/>
          <a:ln>
            <a:noFill/>
          </a:ln>
        </p:spPr>
      </p:pic>
      <p:sp>
        <p:nvSpPr>
          <p:cNvPr id="101" name="Google Shape;101;p11"/>
          <p:cNvSpPr txBox="1"/>
          <p:nvPr/>
        </p:nvSpPr>
        <p:spPr>
          <a:xfrm>
            <a:off x="717375" y="4169725"/>
            <a:ext cx="37593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600">
                <a:solidFill>
                  <a:srgbClr val="4D5156"/>
                </a:solidFill>
                <a:highlight>
                  <a:srgbClr val="FFFFFF"/>
                </a:highlight>
              </a:rPr>
              <a:t>Packet Tracer de Cisco es un programa de simulación de redes que permite a los estudiantes experimentar con el comportamiento de la red .</a:t>
            </a:r>
            <a:endParaRPr sz="1600"/>
          </a:p>
        </p:txBody>
      </p:sp>
      <p:sp>
        <p:nvSpPr>
          <p:cNvPr id="102" name="Google Shape;102;p11"/>
          <p:cNvSpPr txBox="1"/>
          <p:nvPr/>
        </p:nvSpPr>
        <p:spPr>
          <a:xfrm>
            <a:off x="5559725" y="1549650"/>
            <a:ext cx="63087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Prácticas con redes . Packet Tracer.</a:t>
            </a:r>
            <a:endParaRPr sz="2600">
              <a:solidFill>
                <a:srgbClr val="727272"/>
              </a:solidFill>
              <a:highlight>
                <a:srgbClr val="FFFFFF"/>
              </a:highlight>
              <a:latin typeface="Source Sans Pro"/>
              <a:ea typeface="Source Sans Pro"/>
              <a:cs typeface="Source Sans Pro"/>
              <a:sym typeface="Source Sans Pro"/>
            </a:endParaRPr>
          </a:p>
        </p:txBody>
      </p:sp>
      <p:pic>
        <p:nvPicPr>
          <p:cNvPr id="103" name="Google Shape;103;p11"/>
          <p:cNvPicPr preferRelativeResize="0"/>
          <p:nvPr/>
        </p:nvPicPr>
        <p:blipFill>
          <a:blip r:embed="rId5">
            <a:alphaModFix/>
          </a:blip>
          <a:stretch>
            <a:fillRect/>
          </a:stretch>
        </p:blipFill>
        <p:spPr>
          <a:xfrm>
            <a:off x="4629075" y="2287050"/>
            <a:ext cx="6951106" cy="3797861"/>
          </a:xfrm>
          <a:prstGeom prst="rect">
            <a:avLst/>
          </a:prstGeom>
          <a:noFill/>
          <a:ln>
            <a:noFill/>
          </a:ln>
        </p:spPr>
      </p:pic>
      <p:sp>
        <p:nvSpPr>
          <p:cNvPr id="104" name="Google Shape;104;p11"/>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105" name="Google Shape;105;p11">
            <a:hlinkClick r:id="rId6"/>
          </p:cNvPr>
          <p:cNvPicPr preferRelativeResize="0"/>
          <p:nvPr/>
        </p:nvPicPr>
        <p:blipFill>
          <a:blip r:embed="rId7">
            <a:alphaModFix/>
          </a:blip>
          <a:stretch>
            <a:fillRect/>
          </a:stretch>
        </p:blipFill>
        <p:spPr>
          <a:xfrm>
            <a:off x="1132100" y="5552775"/>
            <a:ext cx="2495550" cy="600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17" name="Google Shape;417;p47"/>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418" name="Google Shape;418;p47"/>
          <p:cNvPicPr preferRelativeResize="0"/>
          <p:nvPr/>
        </p:nvPicPr>
        <p:blipFill>
          <a:blip r:embed="rId3">
            <a:alphaModFix/>
          </a:blip>
          <a:stretch>
            <a:fillRect/>
          </a:stretch>
        </p:blipFill>
        <p:spPr>
          <a:xfrm>
            <a:off x="1722950" y="1642775"/>
            <a:ext cx="8203161" cy="4853425"/>
          </a:xfrm>
          <a:prstGeom prst="rect">
            <a:avLst/>
          </a:prstGeom>
          <a:noFill/>
          <a:ln>
            <a:noFill/>
          </a:ln>
        </p:spPr>
      </p:pic>
      <p:sp>
        <p:nvSpPr>
          <p:cNvPr id="419" name="Google Shape;419;p47"/>
          <p:cNvSpPr txBox="1"/>
          <p:nvPr/>
        </p:nvSpPr>
        <p:spPr>
          <a:xfrm>
            <a:off x="472625" y="1809025"/>
            <a:ext cx="1164900" cy="45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E</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C</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6</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2</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4</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4</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3</a:t>
            </a:r>
            <a:endParaRPr sz="3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25" name="Google Shape;425;p48"/>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
        <p:nvSpPr>
          <p:cNvPr id="426" name="Google Shape;426;p48"/>
          <p:cNvSpPr txBox="1"/>
          <p:nvPr/>
        </p:nvSpPr>
        <p:spPr>
          <a:xfrm>
            <a:off x="472625" y="1809025"/>
            <a:ext cx="1164900" cy="45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E</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C</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6</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2</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4</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4</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s-ES" sz="3200">
                <a:solidFill>
                  <a:schemeClr val="dk1"/>
                </a:solidFill>
                <a:latin typeface="Calibri"/>
                <a:ea typeface="Calibri"/>
                <a:cs typeface="Calibri"/>
                <a:sym typeface="Calibri"/>
              </a:rPr>
              <a:t>3</a:t>
            </a:r>
            <a:endParaRPr sz="3200">
              <a:solidFill>
                <a:schemeClr val="dk1"/>
              </a:solidFill>
              <a:latin typeface="Calibri"/>
              <a:ea typeface="Calibri"/>
              <a:cs typeface="Calibri"/>
              <a:sym typeface="Calibri"/>
            </a:endParaRPr>
          </a:p>
        </p:txBody>
      </p:sp>
      <p:pic>
        <p:nvPicPr>
          <p:cNvPr id="427" name="Google Shape;427;p48">
            <a:hlinkClick r:id="rId3"/>
          </p:cNvPr>
          <p:cNvPicPr preferRelativeResize="0"/>
          <p:nvPr/>
        </p:nvPicPr>
        <p:blipFill>
          <a:blip r:embed="rId4">
            <a:alphaModFix/>
          </a:blip>
          <a:stretch>
            <a:fillRect/>
          </a:stretch>
        </p:blipFill>
        <p:spPr>
          <a:xfrm>
            <a:off x="2015000" y="5037150"/>
            <a:ext cx="1971675" cy="1200150"/>
          </a:xfrm>
          <a:prstGeom prst="rect">
            <a:avLst/>
          </a:prstGeom>
          <a:noFill/>
          <a:ln>
            <a:noFill/>
          </a:ln>
        </p:spPr>
      </p:pic>
      <p:pic>
        <p:nvPicPr>
          <p:cNvPr id="428" name="Google Shape;428;p48"/>
          <p:cNvPicPr preferRelativeResize="0"/>
          <p:nvPr/>
        </p:nvPicPr>
        <p:blipFill>
          <a:blip r:embed="rId5">
            <a:alphaModFix/>
          </a:blip>
          <a:stretch>
            <a:fillRect/>
          </a:stretch>
        </p:blipFill>
        <p:spPr>
          <a:xfrm>
            <a:off x="4822125" y="5827563"/>
            <a:ext cx="7162800" cy="523875"/>
          </a:xfrm>
          <a:prstGeom prst="rect">
            <a:avLst/>
          </a:prstGeom>
          <a:noFill/>
          <a:ln>
            <a:noFill/>
          </a:ln>
        </p:spPr>
      </p:pic>
      <p:sp>
        <p:nvSpPr>
          <p:cNvPr id="429" name="Google Shape;429;p48"/>
          <p:cNvSpPr txBox="1"/>
          <p:nvPr/>
        </p:nvSpPr>
        <p:spPr>
          <a:xfrm>
            <a:off x="4822125" y="6139713"/>
            <a:ext cx="1164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700">
                <a:latin typeface="Calibri"/>
                <a:ea typeface="Calibri"/>
                <a:cs typeface="Calibri"/>
                <a:sym typeface="Calibri"/>
              </a:rPr>
              <a:t>Pág 111</a:t>
            </a:r>
            <a:endParaRPr sz="1700">
              <a:solidFill>
                <a:schemeClr val="dk1"/>
              </a:solidFill>
              <a:latin typeface="Calibri"/>
              <a:ea typeface="Calibri"/>
              <a:cs typeface="Calibri"/>
              <a:sym typeface="Calibri"/>
            </a:endParaRPr>
          </a:p>
        </p:txBody>
      </p:sp>
      <p:pic>
        <p:nvPicPr>
          <p:cNvPr id="430" name="Google Shape;430;p48">
            <a:hlinkClick r:id="rId6"/>
          </p:cNvPr>
          <p:cNvPicPr preferRelativeResize="0"/>
          <p:nvPr/>
        </p:nvPicPr>
        <p:blipFill>
          <a:blip r:embed="rId7">
            <a:alphaModFix/>
          </a:blip>
          <a:stretch>
            <a:fillRect/>
          </a:stretch>
        </p:blipFill>
        <p:spPr>
          <a:xfrm>
            <a:off x="1953200" y="3568275"/>
            <a:ext cx="1876425" cy="1200150"/>
          </a:xfrm>
          <a:prstGeom prst="rect">
            <a:avLst/>
          </a:prstGeom>
          <a:noFill/>
          <a:ln>
            <a:noFill/>
          </a:ln>
        </p:spPr>
      </p:pic>
      <p:pic>
        <p:nvPicPr>
          <p:cNvPr id="431" name="Google Shape;431;p48"/>
          <p:cNvPicPr preferRelativeResize="0"/>
          <p:nvPr/>
        </p:nvPicPr>
        <p:blipFill>
          <a:blip r:embed="rId8">
            <a:alphaModFix/>
          </a:blip>
          <a:stretch>
            <a:fillRect/>
          </a:stretch>
        </p:blipFill>
        <p:spPr>
          <a:xfrm>
            <a:off x="4350763" y="3555525"/>
            <a:ext cx="5162550" cy="390525"/>
          </a:xfrm>
          <a:prstGeom prst="rect">
            <a:avLst/>
          </a:prstGeom>
          <a:noFill/>
          <a:ln>
            <a:noFill/>
          </a:ln>
        </p:spPr>
      </p:pic>
      <p:sp>
        <p:nvSpPr>
          <p:cNvPr id="432" name="Google Shape;432;p48"/>
          <p:cNvSpPr txBox="1"/>
          <p:nvPr/>
        </p:nvSpPr>
        <p:spPr>
          <a:xfrm>
            <a:off x="4450813" y="3869650"/>
            <a:ext cx="1164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700">
                <a:latin typeface="Calibri"/>
                <a:ea typeface="Calibri"/>
                <a:cs typeface="Calibri"/>
                <a:sym typeface="Calibri"/>
              </a:rPr>
              <a:t>Pág </a:t>
            </a:r>
            <a:r>
              <a:rPr lang="es-ES" sz="1700">
                <a:latin typeface="Calibri"/>
                <a:ea typeface="Calibri"/>
                <a:cs typeface="Calibri"/>
                <a:sym typeface="Calibri"/>
              </a:rPr>
              <a:t>72</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433" name="Google Shape;433;p48"/>
          <p:cNvPicPr preferRelativeResize="0"/>
          <p:nvPr/>
        </p:nvPicPr>
        <p:blipFill>
          <a:blip r:embed="rId9">
            <a:alphaModFix/>
          </a:blip>
          <a:stretch>
            <a:fillRect/>
          </a:stretch>
        </p:blipFill>
        <p:spPr>
          <a:xfrm>
            <a:off x="4765100" y="4906313"/>
            <a:ext cx="4333875" cy="752475"/>
          </a:xfrm>
          <a:prstGeom prst="rect">
            <a:avLst/>
          </a:prstGeom>
          <a:noFill/>
          <a:ln>
            <a:noFill/>
          </a:ln>
        </p:spPr>
      </p:pic>
      <p:sp>
        <p:nvSpPr>
          <p:cNvPr id="434" name="Google Shape;434;p48"/>
          <p:cNvSpPr txBox="1"/>
          <p:nvPr/>
        </p:nvSpPr>
        <p:spPr>
          <a:xfrm>
            <a:off x="9098975" y="5186875"/>
            <a:ext cx="1164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700">
                <a:latin typeface="Calibri"/>
                <a:ea typeface="Calibri"/>
                <a:cs typeface="Calibri"/>
                <a:sym typeface="Calibri"/>
              </a:rPr>
              <a:t>Pág 89</a:t>
            </a:r>
            <a:endParaRPr sz="1700">
              <a:solidFill>
                <a:schemeClr val="dk1"/>
              </a:solidFill>
              <a:latin typeface="Calibri"/>
              <a:ea typeface="Calibri"/>
              <a:cs typeface="Calibri"/>
              <a:sym typeface="Calibri"/>
            </a:endParaRPr>
          </a:p>
        </p:txBody>
      </p:sp>
      <p:pic>
        <p:nvPicPr>
          <p:cNvPr id="435" name="Google Shape;435;p48">
            <a:hlinkClick r:id="rId10"/>
          </p:cNvPr>
          <p:cNvPicPr preferRelativeResize="0"/>
          <p:nvPr/>
        </p:nvPicPr>
        <p:blipFill>
          <a:blip r:embed="rId11">
            <a:alphaModFix/>
          </a:blip>
          <a:stretch>
            <a:fillRect/>
          </a:stretch>
        </p:blipFill>
        <p:spPr>
          <a:xfrm>
            <a:off x="4615325" y="2261400"/>
            <a:ext cx="3800475" cy="676275"/>
          </a:xfrm>
          <a:prstGeom prst="rect">
            <a:avLst/>
          </a:prstGeom>
          <a:noFill/>
          <a:ln>
            <a:noFill/>
          </a:ln>
        </p:spPr>
      </p:pic>
      <p:pic>
        <p:nvPicPr>
          <p:cNvPr id="436" name="Google Shape;436;p48">
            <a:hlinkClick r:id="rId12"/>
          </p:cNvPr>
          <p:cNvPicPr preferRelativeResize="0"/>
          <p:nvPr/>
        </p:nvPicPr>
        <p:blipFill>
          <a:blip r:embed="rId13">
            <a:alphaModFix/>
          </a:blip>
          <a:stretch>
            <a:fillRect/>
          </a:stretch>
        </p:blipFill>
        <p:spPr>
          <a:xfrm>
            <a:off x="1943675" y="2261388"/>
            <a:ext cx="1895475" cy="1209675"/>
          </a:xfrm>
          <a:prstGeom prst="rect">
            <a:avLst/>
          </a:prstGeom>
          <a:noFill/>
          <a:ln>
            <a:noFill/>
          </a:ln>
        </p:spPr>
      </p:pic>
      <p:sp>
        <p:nvSpPr>
          <p:cNvPr id="437" name="Google Shape;437;p48"/>
          <p:cNvSpPr txBox="1"/>
          <p:nvPr/>
        </p:nvSpPr>
        <p:spPr>
          <a:xfrm>
            <a:off x="8107275" y="2261388"/>
            <a:ext cx="1164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700">
                <a:latin typeface="Calibri"/>
                <a:ea typeface="Calibri"/>
                <a:cs typeface="Calibri"/>
                <a:sym typeface="Calibri"/>
              </a:rPr>
              <a:t>Pág 69</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
        <p:nvSpPr>
          <p:cNvPr id="438" name="Google Shape;438;p48"/>
          <p:cNvSpPr txBox="1"/>
          <p:nvPr/>
        </p:nvSpPr>
        <p:spPr>
          <a:xfrm>
            <a:off x="1297150" y="1699763"/>
            <a:ext cx="37380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(DOC No compartido)</a:t>
            </a:r>
            <a:endParaRPr sz="32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44" name="Google Shape;444;p49"/>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445" name="Google Shape;445;p49"/>
          <p:cNvPicPr preferRelativeResize="0"/>
          <p:nvPr/>
        </p:nvPicPr>
        <p:blipFill>
          <a:blip r:embed="rId3">
            <a:alphaModFix/>
          </a:blip>
          <a:stretch>
            <a:fillRect/>
          </a:stretch>
        </p:blipFill>
        <p:spPr>
          <a:xfrm>
            <a:off x="2856900" y="1852175"/>
            <a:ext cx="6250662" cy="4695068"/>
          </a:xfrm>
          <a:prstGeom prst="rect">
            <a:avLst/>
          </a:prstGeom>
          <a:noFill/>
          <a:ln>
            <a:noFill/>
          </a:ln>
        </p:spPr>
      </p:pic>
      <p:pic>
        <p:nvPicPr>
          <p:cNvPr id="446" name="Google Shape;446;p49">
            <a:hlinkClick r:id="rId4"/>
          </p:cNvPr>
          <p:cNvPicPr preferRelativeResize="0"/>
          <p:nvPr/>
        </p:nvPicPr>
        <p:blipFill>
          <a:blip r:embed="rId5">
            <a:alphaModFix/>
          </a:blip>
          <a:stretch>
            <a:fillRect/>
          </a:stretch>
        </p:blipFill>
        <p:spPr>
          <a:xfrm>
            <a:off x="418300" y="2000800"/>
            <a:ext cx="1971675" cy="1200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52" name="Google Shape;452;p50"/>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453" name="Google Shape;453;p50"/>
          <p:cNvPicPr preferRelativeResize="0"/>
          <p:nvPr/>
        </p:nvPicPr>
        <p:blipFill>
          <a:blip r:embed="rId3">
            <a:alphaModFix/>
          </a:blip>
          <a:stretch>
            <a:fillRect/>
          </a:stretch>
        </p:blipFill>
        <p:spPr>
          <a:xfrm>
            <a:off x="1335225" y="1625150"/>
            <a:ext cx="2760610" cy="4853426"/>
          </a:xfrm>
          <a:prstGeom prst="rect">
            <a:avLst/>
          </a:prstGeom>
          <a:noFill/>
          <a:ln>
            <a:noFill/>
          </a:ln>
        </p:spPr>
      </p:pic>
      <p:pic>
        <p:nvPicPr>
          <p:cNvPr id="454" name="Google Shape;454;p50"/>
          <p:cNvPicPr preferRelativeResize="0"/>
          <p:nvPr/>
        </p:nvPicPr>
        <p:blipFill>
          <a:blip r:embed="rId4">
            <a:alphaModFix/>
          </a:blip>
          <a:stretch>
            <a:fillRect/>
          </a:stretch>
        </p:blipFill>
        <p:spPr>
          <a:xfrm>
            <a:off x="5024824" y="1734363"/>
            <a:ext cx="4728712" cy="4634999"/>
          </a:xfrm>
          <a:prstGeom prst="rect">
            <a:avLst/>
          </a:prstGeom>
          <a:noFill/>
          <a:ln>
            <a:noFill/>
          </a:ln>
        </p:spPr>
      </p:pic>
      <p:sp>
        <p:nvSpPr>
          <p:cNvPr id="455" name="Google Shape;455;p50"/>
          <p:cNvSpPr txBox="1"/>
          <p:nvPr/>
        </p:nvSpPr>
        <p:spPr>
          <a:xfrm>
            <a:off x="7643250" y="42797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050">
                <a:solidFill>
                  <a:srgbClr val="4D5156"/>
                </a:solidFill>
                <a:highlight>
                  <a:srgbClr val="FFFFFF"/>
                </a:highlight>
                <a:latin typeface="Roboto"/>
                <a:ea typeface="Roboto"/>
                <a:cs typeface="Roboto"/>
                <a:sym typeface="Roboto"/>
              </a:rPr>
              <a:t>PORT=1885 node-red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61" name="Google Shape;461;p51"/>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pic>
        <p:nvPicPr>
          <p:cNvPr id="462" name="Google Shape;462;p51"/>
          <p:cNvPicPr preferRelativeResize="0"/>
          <p:nvPr/>
        </p:nvPicPr>
        <p:blipFill>
          <a:blip r:embed="rId3">
            <a:alphaModFix/>
          </a:blip>
          <a:stretch>
            <a:fillRect/>
          </a:stretch>
        </p:blipFill>
        <p:spPr>
          <a:xfrm>
            <a:off x="3127400" y="1699775"/>
            <a:ext cx="5387458" cy="4853424"/>
          </a:xfrm>
          <a:prstGeom prst="rect">
            <a:avLst/>
          </a:prstGeom>
          <a:noFill/>
          <a:ln>
            <a:noFill/>
          </a:ln>
        </p:spPr>
      </p:pic>
      <p:pic>
        <p:nvPicPr>
          <p:cNvPr id="463" name="Google Shape;463;p51"/>
          <p:cNvPicPr preferRelativeResize="0"/>
          <p:nvPr/>
        </p:nvPicPr>
        <p:blipFill>
          <a:blip r:embed="rId4">
            <a:alphaModFix/>
          </a:blip>
          <a:stretch>
            <a:fillRect/>
          </a:stretch>
        </p:blipFill>
        <p:spPr>
          <a:xfrm>
            <a:off x="8210626" y="3110138"/>
            <a:ext cx="1135000" cy="637725"/>
          </a:xfrm>
          <a:prstGeom prst="rect">
            <a:avLst/>
          </a:prstGeom>
          <a:noFill/>
          <a:ln>
            <a:noFill/>
          </a:ln>
        </p:spPr>
      </p:pic>
      <p:pic>
        <p:nvPicPr>
          <p:cNvPr id="464" name="Google Shape;464;p51">
            <a:hlinkClick r:id="rId5"/>
          </p:cNvPr>
          <p:cNvPicPr preferRelativeResize="0"/>
          <p:nvPr/>
        </p:nvPicPr>
        <p:blipFill>
          <a:blip r:embed="rId6">
            <a:alphaModFix/>
          </a:blip>
          <a:stretch>
            <a:fillRect/>
          </a:stretch>
        </p:blipFill>
        <p:spPr>
          <a:xfrm>
            <a:off x="1493000" y="2040150"/>
            <a:ext cx="1435150" cy="951575"/>
          </a:xfrm>
          <a:prstGeom prst="rect">
            <a:avLst/>
          </a:prstGeom>
          <a:noFill/>
          <a:ln>
            <a:noFill/>
          </a:ln>
        </p:spPr>
      </p:pic>
      <p:pic>
        <p:nvPicPr>
          <p:cNvPr id="465" name="Google Shape;465;p51"/>
          <p:cNvPicPr preferRelativeResize="0"/>
          <p:nvPr/>
        </p:nvPicPr>
        <p:blipFill>
          <a:blip r:embed="rId7">
            <a:alphaModFix/>
          </a:blip>
          <a:stretch>
            <a:fillRect/>
          </a:stretch>
        </p:blipFill>
        <p:spPr>
          <a:xfrm>
            <a:off x="6703300" y="4896750"/>
            <a:ext cx="2033175" cy="13405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11" name="Google Shape;111;p12"/>
          <p:cNvPicPr preferRelativeResize="0"/>
          <p:nvPr/>
        </p:nvPicPr>
        <p:blipFill>
          <a:blip r:embed="rId3">
            <a:alphaModFix/>
          </a:blip>
          <a:stretch>
            <a:fillRect/>
          </a:stretch>
        </p:blipFill>
        <p:spPr>
          <a:xfrm>
            <a:off x="319775" y="2164525"/>
            <a:ext cx="5776225" cy="4072775"/>
          </a:xfrm>
          <a:prstGeom prst="rect">
            <a:avLst/>
          </a:prstGeom>
          <a:noFill/>
          <a:ln>
            <a:noFill/>
          </a:ln>
        </p:spPr>
      </p:pic>
      <p:pic>
        <p:nvPicPr>
          <p:cNvPr id="112" name="Google Shape;112;p12"/>
          <p:cNvPicPr preferRelativeResize="0"/>
          <p:nvPr/>
        </p:nvPicPr>
        <p:blipFill>
          <a:blip r:embed="rId4">
            <a:alphaModFix/>
          </a:blip>
          <a:stretch>
            <a:fillRect/>
          </a:stretch>
        </p:blipFill>
        <p:spPr>
          <a:xfrm>
            <a:off x="6438575" y="2032463"/>
            <a:ext cx="5142200" cy="3872139"/>
          </a:xfrm>
          <a:prstGeom prst="rect">
            <a:avLst/>
          </a:prstGeom>
          <a:noFill/>
          <a:ln>
            <a:noFill/>
          </a:ln>
        </p:spPr>
      </p:pic>
      <p:sp>
        <p:nvSpPr>
          <p:cNvPr id="113" name="Google Shape;113;p12"/>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9" name="Google Shape;119;p13"/>
          <p:cNvSpPr txBox="1"/>
          <p:nvPr/>
        </p:nvSpPr>
        <p:spPr>
          <a:xfrm>
            <a:off x="502175" y="1946000"/>
            <a:ext cx="11491800" cy="32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Existen tres motivos fundamentales para dividir una red industrial:</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Aislar el tráfico entre las distintas líneas de producción</a:t>
            </a:r>
            <a:r>
              <a:rPr lang="es-ES" sz="1800">
                <a:solidFill>
                  <a:schemeClr val="dk1"/>
                </a:solidFill>
                <a:highlight>
                  <a:srgbClr val="FFFFFF"/>
                </a:highlight>
                <a:latin typeface="Source Sans Pro"/>
                <a:ea typeface="Source Sans Pro"/>
                <a:cs typeface="Source Sans Pro"/>
                <a:sym typeface="Source Sans Pro"/>
              </a:rPr>
              <a:t> con diferentes funciones, para que ante un fallo de una de ellas no afecte a las funciones de las otras.</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Dominios de colisión más pequeños</a:t>
            </a:r>
            <a:r>
              <a:rPr lang="es-ES" sz="1800">
                <a:solidFill>
                  <a:schemeClr val="dk1"/>
                </a:solidFill>
                <a:highlight>
                  <a:srgbClr val="FFFFFF"/>
                </a:highlight>
                <a:latin typeface="Source Sans Pro"/>
                <a:ea typeface="Source Sans Pro"/>
                <a:cs typeface="Source Sans Pro"/>
                <a:sym typeface="Source Sans Pro"/>
              </a:rPr>
              <a:t> para un mayor ancho de banda en cada uno de los dispositivos industriales.</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Aislar los diferentes dispositivos críticos</a:t>
            </a:r>
            <a:r>
              <a:rPr lang="es-ES" sz="1800">
                <a:solidFill>
                  <a:schemeClr val="dk1"/>
                </a:solidFill>
                <a:highlight>
                  <a:srgbClr val="FFFFFF"/>
                </a:highlight>
                <a:latin typeface="Source Sans Pro"/>
                <a:ea typeface="Source Sans Pro"/>
                <a:cs typeface="Source Sans Pro"/>
                <a:sym typeface="Source Sans Pro"/>
              </a:rPr>
              <a:t> en contenedores estancos para proporcionar más seguridad ante un ciberataque.</a:t>
            </a:r>
            <a:endParaRPr sz="1800">
              <a:solidFill>
                <a:schemeClr val="dk1"/>
              </a:solidFill>
              <a:highlight>
                <a:srgbClr val="FFFFFF"/>
              </a:highlight>
              <a:latin typeface="Source Sans Pro"/>
              <a:ea typeface="Source Sans Pro"/>
              <a:cs typeface="Source Sans Pro"/>
              <a:sym typeface="Source Sans Pro"/>
            </a:endParaRPr>
          </a:p>
          <a:p>
            <a:pPr indent="0" lvl="0" marL="0" rtl="0" algn="l">
              <a:spcBef>
                <a:spcPts val="1900"/>
              </a:spcBef>
              <a:spcAft>
                <a:spcPts val="0"/>
              </a:spcAft>
              <a:buNone/>
            </a:pPr>
            <a:r>
              <a:t/>
            </a:r>
            <a:endParaRPr sz="1350">
              <a:solidFill>
                <a:srgbClr val="727272"/>
              </a:solidFill>
              <a:highlight>
                <a:srgbClr val="FFFFFF"/>
              </a:highlight>
            </a:endParaRPr>
          </a:p>
        </p:txBody>
      </p:sp>
      <p:sp>
        <p:nvSpPr>
          <p:cNvPr id="120" name="Google Shape;120;p13"/>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6" name="Google Shape;126;p14"/>
          <p:cNvSpPr txBox="1"/>
          <p:nvPr/>
        </p:nvSpPr>
        <p:spPr>
          <a:xfrm>
            <a:off x="502175" y="1946000"/>
            <a:ext cx="11491800" cy="311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Una red segmentada dentro del entorno OT permite:</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190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Mitigar el riesgo de contaminar toda la red</a:t>
            </a:r>
            <a:r>
              <a:rPr lang="es-ES" sz="1800">
                <a:solidFill>
                  <a:schemeClr val="dk1"/>
                </a:solidFill>
                <a:highlight>
                  <a:srgbClr val="FFFFFF"/>
                </a:highlight>
                <a:latin typeface="Source Sans Pro"/>
                <a:ea typeface="Source Sans Pro"/>
                <a:cs typeface="Source Sans Pro"/>
                <a:sym typeface="Source Sans Pro"/>
              </a:rPr>
              <a:t> de la fábrica ante un ataque informático.</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Limitar </a:t>
            </a:r>
            <a:r>
              <a:rPr lang="es-ES" sz="1800">
                <a:solidFill>
                  <a:schemeClr val="dk1"/>
                </a:solidFill>
                <a:highlight>
                  <a:srgbClr val="FFFFFF"/>
                </a:highlight>
                <a:latin typeface="Source Sans Pro"/>
                <a:ea typeface="Source Sans Pro"/>
                <a:cs typeface="Source Sans Pro"/>
                <a:sym typeface="Source Sans Pro"/>
              </a:rPr>
              <a:t>mucho la capacidad de los atacantes, ya que </a:t>
            </a:r>
            <a:r>
              <a:rPr b="1" lang="es-ES" sz="1800">
                <a:solidFill>
                  <a:schemeClr val="dk1"/>
                </a:solidFill>
                <a:highlight>
                  <a:srgbClr val="FFFFFF"/>
                </a:highlight>
                <a:latin typeface="Source Sans Pro"/>
                <a:ea typeface="Source Sans Pro"/>
                <a:cs typeface="Source Sans Pro"/>
                <a:sym typeface="Source Sans Pro"/>
              </a:rPr>
              <a:t>inhabilita los movimientos laterales </a:t>
            </a:r>
            <a:r>
              <a:rPr lang="es-ES" sz="1800">
                <a:solidFill>
                  <a:schemeClr val="dk1"/>
                </a:solidFill>
                <a:highlight>
                  <a:srgbClr val="FFFFFF"/>
                </a:highlight>
                <a:latin typeface="Source Sans Pro"/>
                <a:ea typeface="Source Sans Pro"/>
                <a:cs typeface="Source Sans Pro"/>
                <a:sym typeface="Source Sans Pro"/>
              </a:rPr>
              <a:t>para infectar todos los demás equipos de la empresa.</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Dividir nuestra red en segmentos separados y gestionados</a:t>
            </a:r>
            <a:r>
              <a:rPr lang="es-ES" sz="1800">
                <a:solidFill>
                  <a:schemeClr val="dk1"/>
                </a:solidFill>
                <a:highlight>
                  <a:srgbClr val="FFFFFF"/>
                </a:highlight>
                <a:latin typeface="Source Sans Pro"/>
                <a:ea typeface="Source Sans Pro"/>
                <a:cs typeface="Source Sans Pro"/>
                <a:sym typeface="Source Sans Pro"/>
              </a:rPr>
              <a:t> a través de los firewalls.</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s-ES" sz="1800">
                <a:solidFill>
                  <a:schemeClr val="dk1"/>
                </a:solidFill>
                <a:highlight>
                  <a:srgbClr val="FFFFFF"/>
                </a:highlight>
                <a:latin typeface="Source Sans Pro"/>
                <a:ea typeface="Source Sans Pro"/>
                <a:cs typeface="Source Sans Pro"/>
                <a:sym typeface="Source Sans Pro"/>
              </a:rPr>
              <a:t> Gestionar y </a:t>
            </a:r>
            <a:r>
              <a:rPr b="1" lang="es-ES" sz="1800">
                <a:solidFill>
                  <a:schemeClr val="dk1"/>
                </a:solidFill>
                <a:highlight>
                  <a:srgbClr val="FFFFFF"/>
                </a:highlight>
                <a:latin typeface="Source Sans Pro"/>
                <a:ea typeface="Source Sans Pro"/>
                <a:cs typeface="Source Sans Pro"/>
                <a:sym typeface="Source Sans Pro"/>
              </a:rPr>
              <a:t>priorizar el tráfico de la red</a:t>
            </a:r>
            <a:r>
              <a:rPr lang="es-ES" sz="1800">
                <a:solidFill>
                  <a:schemeClr val="dk1"/>
                </a:solidFill>
                <a:highlight>
                  <a:srgbClr val="FFFFFF"/>
                </a:highlight>
                <a:latin typeface="Source Sans Pro"/>
                <a:ea typeface="Source Sans Pro"/>
                <a:cs typeface="Source Sans Pro"/>
                <a:sym typeface="Source Sans Pro"/>
              </a:rPr>
              <a:t>, de manera que podemos facilitar más ancho de banda a aquellas aplicaciones o dispositivos que nosotros consideremos.</a:t>
            </a:r>
            <a:endParaRPr sz="1800">
              <a:solidFill>
                <a:schemeClr val="dk1"/>
              </a:solidFill>
              <a:highlight>
                <a:srgbClr val="FFFFFF"/>
              </a:highlight>
              <a:latin typeface="Source Sans Pro"/>
              <a:ea typeface="Source Sans Pro"/>
              <a:cs typeface="Source Sans Pro"/>
              <a:sym typeface="Source Sans Pro"/>
            </a:endParaRPr>
          </a:p>
          <a:p>
            <a:pPr indent="0" lvl="0" marL="0" rtl="0" algn="l">
              <a:spcBef>
                <a:spcPts val="1900"/>
              </a:spcBef>
              <a:spcAft>
                <a:spcPts val="0"/>
              </a:spcAft>
              <a:buNone/>
            </a:pPr>
            <a:r>
              <a:t/>
            </a:r>
            <a:endParaRPr sz="1350">
              <a:solidFill>
                <a:srgbClr val="727272"/>
              </a:solidFill>
              <a:highlight>
                <a:srgbClr val="FFFFFF"/>
              </a:highlight>
            </a:endParaRPr>
          </a:p>
        </p:txBody>
      </p:sp>
      <p:sp>
        <p:nvSpPr>
          <p:cNvPr id="127" name="Google Shape;127;p14"/>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33" name="Google Shape;133;p15"/>
          <p:cNvPicPr preferRelativeResize="0"/>
          <p:nvPr/>
        </p:nvPicPr>
        <p:blipFill>
          <a:blip r:embed="rId3">
            <a:alphaModFix/>
          </a:blip>
          <a:stretch>
            <a:fillRect/>
          </a:stretch>
        </p:blipFill>
        <p:spPr>
          <a:xfrm>
            <a:off x="4797625" y="1632450"/>
            <a:ext cx="5657366" cy="4853425"/>
          </a:xfrm>
          <a:prstGeom prst="rect">
            <a:avLst/>
          </a:prstGeom>
          <a:noFill/>
          <a:ln>
            <a:noFill/>
          </a:ln>
        </p:spPr>
      </p:pic>
      <p:sp>
        <p:nvSpPr>
          <p:cNvPr id="134" name="Google Shape;134;p15"/>
          <p:cNvSpPr txBox="1"/>
          <p:nvPr/>
        </p:nvSpPr>
        <p:spPr>
          <a:xfrm>
            <a:off x="690525" y="1820450"/>
            <a:ext cx="3786300" cy="702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1500"/>
              </a:spcAft>
              <a:buNone/>
            </a:pPr>
            <a:r>
              <a:rPr lang="es-ES">
                <a:solidFill>
                  <a:schemeClr val="dk1"/>
                </a:solidFill>
                <a:highlight>
                  <a:srgbClr val="FFFFFF"/>
                </a:highlight>
                <a:latin typeface="Source Sans Pro"/>
                <a:ea typeface="Source Sans Pro"/>
                <a:cs typeface="Source Sans Pro"/>
                <a:sym typeface="Source Sans Pro"/>
              </a:rPr>
              <a:t>Recomendaciones para el despliegue de redes OT seguras</a:t>
            </a:r>
            <a:endParaRPr>
              <a:solidFill>
                <a:schemeClr val="dk1"/>
              </a:solidFill>
              <a:highlight>
                <a:srgbClr val="FFFFFF"/>
              </a:highlight>
              <a:latin typeface="Source Sans Pro"/>
              <a:ea typeface="Source Sans Pro"/>
              <a:cs typeface="Source Sans Pro"/>
              <a:sym typeface="Source Sans Pro"/>
            </a:endParaRPr>
          </a:p>
        </p:txBody>
      </p:sp>
      <p:sp>
        <p:nvSpPr>
          <p:cNvPr id="135" name="Google Shape;135;p15"/>
          <p:cNvSpPr txBox="1"/>
          <p:nvPr/>
        </p:nvSpPr>
        <p:spPr>
          <a:xfrm>
            <a:off x="612025" y="2485250"/>
            <a:ext cx="3864900" cy="28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ES">
                <a:solidFill>
                  <a:schemeClr val="dk1"/>
                </a:solidFill>
                <a:highlight>
                  <a:srgbClr val="FFFFFF"/>
                </a:highlight>
                <a:latin typeface="Source Sans Pro"/>
                <a:ea typeface="Source Sans Pro"/>
                <a:cs typeface="Source Sans Pro"/>
                <a:sym typeface="Source Sans Pro"/>
              </a:rPr>
              <a:t>-Usar switches industriales gestionables.</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-Segmentar físicamente las redes IT y OT.</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-Evitar utilizar VLAN para separar IT de OT</a:t>
            </a:r>
            <a:r>
              <a:rPr lang="es-ES">
                <a:solidFill>
                  <a:schemeClr val="dk1"/>
                </a:solidFill>
                <a:highlight>
                  <a:srgbClr val="FFFFFF"/>
                </a:highlight>
                <a:latin typeface="Source Sans Pro"/>
                <a:ea typeface="Source Sans Pro"/>
                <a:cs typeface="Source Sans Pro"/>
                <a:sym typeface="Source Sans Pro"/>
              </a:rPr>
              <a:t>.</a:t>
            </a:r>
            <a:endParaRPr>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-Separar las redes wifi.</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-Crear una DMZ o zona desmilitarizada</a:t>
            </a:r>
            <a:r>
              <a:rPr lang="es-ES">
                <a:solidFill>
                  <a:schemeClr val="dk1"/>
                </a:solidFill>
                <a:highlight>
                  <a:srgbClr val="FFFFFF"/>
                </a:highlight>
                <a:latin typeface="Source Sans Pro"/>
                <a:ea typeface="Source Sans Pro"/>
                <a:cs typeface="Source Sans Pro"/>
                <a:sym typeface="Source Sans Pro"/>
              </a:rPr>
              <a:t>.</a:t>
            </a:r>
            <a:endParaRPr>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1900"/>
              </a:spcAft>
              <a:buNone/>
            </a:pPr>
            <a:r>
              <a:rPr b="1" lang="es-ES">
                <a:solidFill>
                  <a:schemeClr val="dk1"/>
                </a:solidFill>
                <a:highlight>
                  <a:srgbClr val="FFFFFF"/>
                </a:highlight>
                <a:latin typeface="Source Sans Pro"/>
                <a:ea typeface="Source Sans Pro"/>
                <a:cs typeface="Source Sans Pro"/>
                <a:sym typeface="Source Sans Pro"/>
              </a:rPr>
              <a:t>-Inventario y documentación</a:t>
            </a:r>
            <a:endParaRPr b="1">
              <a:solidFill>
                <a:schemeClr val="dk1"/>
              </a:solidFill>
              <a:highlight>
                <a:srgbClr val="FFFFFF"/>
              </a:highlight>
              <a:latin typeface="Source Sans Pro"/>
              <a:ea typeface="Source Sans Pro"/>
              <a:cs typeface="Source Sans Pro"/>
              <a:sym typeface="Source Sans Pro"/>
            </a:endParaRPr>
          </a:p>
        </p:txBody>
      </p:sp>
      <p:sp>
        <p:nvSpPr>
          <p:cNvPr id="136" name="Google Shape;136;p15"/>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2" name="Google Shape;142;p16"/>
          <p:cNvSpPr txBox="1"/>
          <p:nvPr/>
        </p:nvSpPr>
        <p:spPr>
          <a:xfrm>
            <a:off x="8144225" y="19367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Subredes.</a:t>
            </a:r>
            <a:endParaRPr/>
          </a:p>
        </p:txBody>
      </p:sp>
      <p:pic>
        <p:nvPicPr>
          <p:cNvPr id="143" name="Google Shape;143;p16"/>
          <p:cNvPicPr preferRelativeResize="0"/>
          <p:nvPr/>
        </p:nvPicPr>
        <p:blipFill>
          <a:blip r:embed="rId3">
            <a:alphaModFix/>
          </a:blip>
          <a:stretch>
            <a:fillRect/>
          </a:stretch>
        </p:blipFill>
        <p:spPr>
          <a:xfrm>
            <a:off x="2977200" y="2639800"/>
            <a:ext cx="6781800" cy="2657475"/>
          </a:xfrm>
          <a:prstGeom prst="rect">
            <a:avLst/>
          </a:prstGeom>
          <a:noFill/>
          <a:ln>
            <a:noFill/>
          </a:ln>
        </p:spPr>
      </p:pic>
      <p:pic>
        <p:nvPicPr>
          <p:cNvPr id="144" name="Google Shape;144;p16"/>
          <p:cNvPicPr preferRelativeResize="0"/>
          <p:nvPr/>
        </p:nvPicPr>
        <p:blipFill>
          <a:blip r:embed="rId4">
            <a:alphaModFix/>
          </a:blip>
          <a:stretch>
            <a:fillRect/>
          </a:stretch>
        </p:blipFill>
        <p:spPr>
          <a:xfrm>
            <a:off x="368800" y="5770575"/>
            <a:ext cx="533400" cy="466725"/>
          </a:xfrm>
          <a:prstGeom prst="rect">
            <a:avLst/>
          </a:prstGeom>
          <a:noFill/>
          <a:ln>
            <a:noFill/>
          </a:ln>
        </p:spPr>
      </p:pic>
      <p:pic>
        <p:nvPicPr>
          <p:cNvPr id="145" name="Google Shape;145;p16"/>
          <p:cNvPicPr preferRelativeResize="0"/>
          <p:nvPr/>
        </p:nvPicPr>
        <p:blipFill>
          <a:blip r:embed="rId5">
            <a:alphaModFix/>
          </a:blip>
          <a:stretch>
            <a:fillRect/>
          </a:stretch>
        </p:blipFill>
        <p:spPr>
          <a:xfrm>
            <a:off x="387850" y="5025150"/>
            <a:ext cx="495300" cy="457200"/>
          </a:xfrm>
          <a:prstGeom prst="rect">
            <a:avLst/>
          </a:prstGeom>
          <a:noFill/>
          <a:ln>
            <a:noFill/>
          </a:ln>
        </p:spPr>
      </p:pic>
      <p:sp>
        <p:nvSpPr>
          <p:cNvPr id="146" name="Google Shape;146;p16"/>
          <p:cNvSpPr txBox="1"/>
          <p:nvPr/>
        </p:nvSpPr>
        <p:spPr>
          <a:xfrm>
            <a:off x="902200" y="5068625"/>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192.168.10.0/24</a:t>
            </a:r>
            <a:endParaRPr>
              <a:solidFill>
                <a:srgbClr val="0000FF"/>
              </a:solidFill>
              <a:latin typeface="Calibri"/>
              <a:ea typeface="Calibri"/>
              <a:cs typeface="Calibri"/>
              <a:sym typeface="Calibri"/>
            </a:endParaRPr>
          </a:p>
          <a:p>
            <a:pPr indent="0" lvl="0" marL="0" rtl="0" algn="l">
              <a:spcBef>
                <a:spcPts val="0"/>
              </a:spcBef>
              <a:spcAft>
                <a:spcPts val="0"/>
              </a:spcAft>
              <a:buNone/>
            </a:pPr>
            <a:r>
              <a:rPr lang="es-ES">
                <a:solidFill>
                  <a:srgbClr val="0000FF"/>
                </a:solidFill>
                <a:latin typeface="Calibri"/>
                <a:ea typeface="Calibri"/>
                <a:cs typeface="Calibri"/>
                <a:sym typeface="Calibri"/>
              </a:rPr>
              <a:t>255.255.255.0</a:t>
            </a:r>
            <a:endParaRPr>
              <a:solidFill>
                <a:srgbClr val="0000FF"/>
              </a:solidFill>
              <a:latin typeface="Calibri"/>
              <a:ea typeface="Calibri"/>
              <a:cs typeface="Calibri"/>
              <a:sym typeface="Calibri"/>
            </a:endParaRPr>
          </a:p>
        </p:txBody>
      </p:sp>
      <p:sp>
        <p:nvSpPr>
          <p:cNvPr id="147" name="Google Shape;147;p16"/>
          <p:cNvSpPr txBox="1"/>
          <p:nvPr/>
        </p:nvSpPr>
        <p:spPr>
          <a:xfrm>
            <a:off x="902200" y="5621700"/>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192.168.11.0/24</a:t>
            </a:r>
            <a:endParaRPr>
              <a:solidFill>
                <a:srgbClr val="00FF00"/>
              </a:solidFill>
              <a:latin typeface="Calibri"/>
              <a:ea typeface="Calibri"/>
              <a:cs typeface="Calibri"/>
              <a:sym typeface="Calibri"/>
            </a:endParaRPr>
          </a:p>
          <a:p>
            <a:pPr indent="0" lvl="0" marL="0" rtl="0" algn="l">
              <a:spcBef>
                <a:spcPts val="0"/>
              </a:spcBef>
              <a:spcAft>
                <a:spcPts val="0"/>
              </a:spcAft>
              <a:buNone/>
            </a:pPr>
            <a:r>
              <a:rPr lang="es-ES">
                <a:solidFill>
                  <a:srgbClr val="00FF00"/>
                </a:solidFill>
                <a:latin typeface="Calibri"/>
                <a:ea typeface="Calibri"/>
                <a:cs typeface="Calibri"/>
                <a:sym typeface="Calibri"/>
              </a:rPr>
              <a:t>255.255.255.0</a:t>
            </a:r>
            <a:endParaRPr>
              <a:solidFill>
                <a:srgbClr val="00FF00"/>
              </a:solidFill>
              <a:latin typeface="Calibri"/>
              <a:ea typeface="Calibri"/>
              <a:cs typeface="Calibri"/>
              <a:sym typeface="Calibri"/>
            </a:endParaRPr>
          </a:p>
        </p:txBody>
      </p:sp>
      <p:sp>
        <p:nvSpPr>
          <p:cNvPr id="148" name="Google Shape;148;p16"/>
          <p:cNvSpPr txBox="1"/>
          <p:nvPr/>
        </p:nvSpPr>
        <p:spPr>
          <a:xfrm>
            <a:off x="1631900" y="31841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192.168.10.1</a:t>
            </a:r>
            <a:endParaRPr>
              <a:solidFill>
                <a:srgbClr val="0000FF"/>
              </a:solidFill>
              <a:latin typeface="Calibri"/>
              <a:ea typeface="Calibri"/>
              <a:cs typeface="Calibri"/>
              <a:sym typeface="Calibri"/>
            </a:endParaRPr>
          </a:p>
        </p:txBody>
      </p:sp>
      <p:sp>
        <p:nvSpPr>
          <p:cNvPr id="149" name="Google Shape;149;p16"/>
          <p:cNvSpPr txBox="1"/>
          <p:nvPr/>
        </p:nvSpPr>
        <p:spPr>
          <a:xfrm>
            <a:off x="1658675"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192.168.10.2</a:t>
            </a:r>
            <a:endParaRPr>
              <a:solidFill>
                <a:srgbClr val="0000FF"/>
              </a:solidFill>
              <a:latin typeface="Calibri"/>
              <a:ea typeface="Calibri"/>
              <a:cs typeface="Calibri"/>
              <a:sym typeface="Calibri"/>
            </a:endParaRPr>
          </a:p>
        </p:txBody>
      </p:sp>
      <p:sp>
        <p:nvSpPr>
          <p:cNvPr id="150" name="Google Shape;150;p16"/>
          <p:cNvSpPr txBox="1"/>
          <p:nvPr/>
        </p:nvSpPr>
        <p:spPr>
          <a:xfrm>
            <a:off x="1693475" y="41794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192.168.10.3</a:t>
            </a:r>
            <a:endParaRPr>
              <a:solidFill>
                <a:srgbClr val="0000FF"/>
              </a:solidFill>
              <a:latin typeface="Calibri"/>
              <a:ea typeface="Calibri"/>
              <a:cs typeface="Calibri"/>
              <a:sym typeface="Calibri"/>
            </a:endParaRPr>
          </a:p>
        </p:txBody>
      </p:sp>
      <p:sp>
        <p:nvSpPr>
          <p:cNvPr id="151" name="Google Shape;151;p16"/>
          <p:cNvSpPr txBox="1"/>
          <p:nvPr/>
        </p:nvSpPr>
        <p:spPr>
          <a:xfrm>
            <a:off x="9590525" y="30288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192.168.10.4</a:t>
            </a:r>
            <a:endParaRPr>
              <a:solidFill>
                <a:srgbClr val="0000FF"/>
              </a:solidFill>
              <a:latin typeface="Calibri"/>
              <a:ea typeface="Calibri"/>
              <a:cs typeface="Calibri"/>
              <a:sym typeface="Calibri"/>
            </a:endParaRPr>
          </a:p>
        </p:txBody>
      </p:sp>
      <p:sp>
        <p:nvSpPr>
          <p:cNvPr id="152" name="Google Shape;152;p16"/>
          <p:cNvSpPr txBox="1"/>
          <p:nvPr/>
        </p:nvSpPr>
        <p:spPr>
          <a:xfrm>
            <a:off x="9664450" y="368175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192.168.10.5</a:t>
            </a:r>
            <a:endParaRPr>
              <a:solidFill>
                <a:srgbClr val="0000FF"/>
              </a:solidFill>
              <a:latin typeface="Calibri"/>
              <a:ea typeface="Calibri"/>
              <a:cs typeface="Calibri"/>
              <a:sym typeface="Calibri"/>
            </a:endParaRPr>
          </a:p>
        </p:txBody>
      </p:sp>
      <p:sp>
        <p:nvSpPr>
          <p:cNvPr id="153" name="Google Shape;153;p16"/>
          <p:cNvSpPr txBox="1"/>
          <p:nvPr/>
        </p:nvSpPr>
        <p:spPr>
          <a:xfrm>
            <a:off x="9664450" y="41794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192.168.10.6</a:t>
            </a:r>
            <a:endParaRPr>
              <a:solidFill>
                <a:srgbClr val="0000FF"/>
              </a:solidFill>
              <a:latin typeface="Calibri"/>
              <a:ea typeface="Calibri"/>
              <a:cs typeface="Calibri"/>
              <a:sym typeface="Calibri"/>
            </a:endParaRPr>
          </a:p>
        </p:txBody>
      </p:sp>
      <p:sp>
        <p:nvSpPr>
          <p:cNvPr id="154" name="Google Shape;154;p16"/>
          <p:cNvSpPr txBox="1"/>
          <p:nvPr/>
        </p:nvSpPr>
        <p:spPr>
          <a:xfrm>
            <a:off x="1914200"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192.168.11.1</a:t>
            </a:r>
            <a:endParaRPr>
              <a:solidFill>
                <a:srgbClr val="00FF00"/>
              </a:solidFill>
              <a:latin typeface="Calibri"/>
              <a:ea typeface="Calibri"/>
              <a:cs typeface="Calibri"/>
              <a:sym typeface="Calibri"/>
            </a:endParaRPr>
          </a:p>
        </p:txBody>
      </p:sp>
      <p:sp>
        <p:nvSpPr>
          <p:cNvPr id="155" name="Google Shape;155;p16"/>
          <p:cNvSpPr txBox="1"/>
          <p:nvPr/>
        </p:nvSpPr>
        <p:spPr>
          <a:xfrm>
            <a:off x="9731675"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192.168.11.2</a:t>
            </a:r>
            <a:endParaRPr>
              <a:solidFill>
                <a:srgbClr val="00FF00"/>
              </a:solidFill>
              <a:latin typeface="Calibri"/>
              <a:ea typeface="Calibri"/>
              <a:cs typeface="Calibri"/>
              <a:sym typeface="Calibri"/>
            </a:endParaRPr>
          </a:p>
        </p:txBody>
      </p:sp>
      <p:sp>
        <p:nvSpPr>
          <p:cNvPr id="156" name="Google Shape;156;p16"/>
          <p:cNvSpPr txBox="1"/>
          <p:nvPr/>
        </p:nvSpPr>
        <p:spPr>
          <a:xfrm>
            <a:off x="5732400" y="3228900"/>
            <a:ext cx="11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192.168.11.3</a:t>
            </a:r>
            <a:endParaRPr>
              <a:solidFill>
                <a:srgbClr val="00FF00"/>
              </a:solidFill>
              <a:latin typeface="Calibri"/>
              <a:ea typeface="Calibri"/>
              <a:cs typeface="Calibri"/>
              <a:sym typeface="Calibri"/>
            </a:endParaRPr>
          </a:p>
        </p:txBody>
      </p:sp>
      <p:sp>
        <p:nvSpPr>
          <p:cNvPr id="157" name="Google Shape;157;p16"/>
          <p:cNvSpPr txBox="1"/>
          <p:nvPr/>
        </p:nvSpPr>
        <p:spPr>
          <a:xfrm>
            <a:off x="5732400"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192.168.11.4</a:t>
            </a:r>
            <a:endParaRPr>
              <a:solidFill>
                <a:srgbClr val="00FF00"/>
              </a:solidFill>
              <a:latin typeface="Calibri"/>
              <a:ea typeface="Calibri"/>
              <a:cs typeface="Calibri"/>
              <a:sym typeface="Calibri"/>
            </a:endParaRPr>
          </a:p>
        </p:txBody>
      </p:sp>
      <p:sp>
        <p:nvSpPr>
          <p:cNvPr id="158" name="Google Shape;158;p16"/>
          <p:cNvSpPr txBox="1"/>
          <p:nvPr/>
        </p:nvSpPr>
        <p:spPr>
          <a:xfrm>
            <a:off x="5732388" y="413460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192.168.11.5</a:t>
            </a:r>
            <a:endParaRPr>
              <a:solidFill>
                <a:srgbClr val="00FF00"/>
              </a:solidFill>
              <a:latin typeface="Calibri"/>
              <a:ea typeface="Calibri"/>
              <a:cs typeface="Calibri"/>
              <a:sym typeface="Calibri"/>
            </a:endParaRPr>
          </a:p>
        </p:txBody>
      </p:sp>
      <p:sp>
        <p:nvSpPr>
          <p:cNvPr id="159" name="Google Shape;159;p16"/>
          <p:cNvSpPr txBox="1"/>
          <p:nvPr/>
        </p:nvSpPr>
        <p:spPr>
          <a:xfrm>
            <a:off x="5681788" y="4739825"/>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192.168.10.7</a:t>
            </a:r>
            <a:endParaRPr>
              <a:solidFill>
                <a:srgbClr val="0000FF"/>
              </a:solidFill>
              <a:latin typeface="Calibri"/>
              <a:ea typeface="Calibri"/>
              <a:cs typeface="Calibri"/>
              <a:sym typeface="Calibri"/>
            </a:endParaRPr>
          </a:p>
        </p:txBody>
      </p:sp>
      <p:sp>
        <p:nvSpPr>
          <p:cNvPr id="160" name="Google Shape;160;p16"/>
          <p:cNvSpPr txBox="1"/>
          <p:nvPr/>
        </p:nvSpPr>
        <p:spPr>
          <a:xfrm>
            <a:off x="5650450" y="2080075"/>
            <a:ext cx="26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no gestionable</a:t>
            </a:r>
            <a:endParaRPr sz="1800">
              <a:latin typeface="Source Sans Pro"/>
              <a:ea typeface="Source Sans Pro"/>
              <a:cs typeface="Source Sans Pro"/>
              <a:sym typeface="Source Sans Pro"/>
            </a:endParaRPr>
          </a:p>
        </p:txBody>
      </p:sp>
      <p:sp>
        <p:nvSpPr>
          <p:cNvPr id="161" name="Google Shape;161;p16"/>
          <p:cNvSpPr txBox="1"/>
          <p:nvPr>
            <p:ph type="title"/>
          </p:nvPr>
        </p:nvSpPr>
        <p:spPr>
          <a:xfrm>
            <a:off x="793525" y="1123775"/>
            <a:ext cx="8552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Segmentación de redes - Conceptos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